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72" r:id="rId3"/>
    <p:sldId id="289" r:id="rId4"/>
    <p:sldId id="306" r:id="rId5"/>
    <p:sldId id="294" r:id="rId6"/>
    <p:sldId id="297" r:id="rId7"/>
    <p:sldId id="290" r:id="rId8"/>
    <p:sldId id="291" r:id="rId9"/>
    <p:sldId id="292" r:id="rId10"/>
    <p:sldId id="293" r:id="rId11"/>
    <p:sldId id="300" r:id="rId12"/>
    <p:sldId id="305"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785"/>
    <a:srgbClr val="FBB6A3"/>
    <a:srgbClr val="80EAF8"/>
    <a:srgbClr val="F68285"/>
    <a:srgbClr val="F64312"/>
    <a:srgbClr val="2F528F"/>
    <a:srgbClr val="F2A068"/>
    <a:srgbClr val="5FE1FB"/>
    <a:srgbClr val="FCA2A2"/>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46FAE-8975-45F1-AA71-05848FFDD157}" v="17" dt="2022-06-13T06:59:51.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83140" autoAdjust="0"/>
  </p:normalViewPr>
  <p:slideViewPr>
    <p:cSldViewPr snapToGrid="0">
      <p:cViewPr varScale="1">
        <p:scale>
          <a:sx n="115" d="100"/>
          <a:sy n="115" d="100"/>
        </p:scale>
        <p:origin x="276" y="10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CEAB5-DC75-413C-9D9D-BDDA9174C50B}" type="datetimeFigureOut">
              <a:t>27.12.2023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93EF9-6C2F-4E84-8889-6C8364AB24B2}" type="slidenum">
              <a:t>‹#›</a:t>
            </a:fld>
            <a:endParaRPr lang="tr-TR"/>
          </a:p>
        </p:txBody>
      </p:sp>
    </p:spTree>
    <p:extLst>
      <p:ext uri="{BB962C8B-B14F-4D97-AF65-F5344CB8AC3E}">
        <p14:creationId xmlns:p14="http://schemas.microsoft.com/office/powerpoint/2010/main" val="108204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Font typeface="Arial" panose="020B0604020202020204" pitchFamily="34" charset="0"/>
              <a:buNone/>
            </a:pPr>
            <a:endParaRPr lang="en-US" dirty="0"/>
          </a:p>
        </p:txBody>
      </p:sp>
    </p:spTree>
    <p:extLst>
      <p:ext uri="{BB962C8B-B14F-4D97-AF65-F5344CB8AC3E}">
        <p14:creationId xmlns:p14="http://schemas.microsoft.com/office/powerpoint/2010/main" val="179199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14600" y="857250"/>
            <a:ext cx="4114800" cy="2314575"/>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latin typeface="Cambria" panose="02040503050406030204" pitchFamily="18" charset="0"/>
              </a:rPr>
              <a:t>Mal veya hizmet piyasalarında kamu tüzel kişileri de dâhil olmak üzere ticari veya mesleki amaçlarla hareket eden veya onun adına ya da hesabına hareket eden gerçek veya tüzel kişiler ile tüketiciler arasında kurulan eser, taşıma, simsarlık, sigorta, vekalet, bankacılık ve benzeri sözleşmeler de dahil olmak üzere her türlü sözleşme ve hukuki işlem.</a:t>
            </a:r>
          </a:p>
          <a:p>
            <a:endParaRPr lang="tr-TR" dirty="0"/>
          </a:p>
        </p:txBody>
      </p:sp>
      <p:sp>
        <p:nvSpPr>
          <p:cNvPr id="4" name="Slayt Numarası Yer Tutucusu 3"/>
          <p:cNvSpPr>
            <a:spLocks noGrp="1"/>
          </p:cNvSpPr>
          <p:nvPr>
            <p:ph type="sldNum" sz="quarter" idx="10"/>
          </p:nvPr>
        </p:nvSpPr>
        <p:spPr/>
        <p:txBody>
          <a:bodyPr/>
          <a:lstStyle/>
          <a:p>
            <a:fld id="{8617E1E0-51AC-4793-A558-4E3314CE66D6}" type="slidenum">
              <a:rPr lang="tr-TR" smtClean="0"/>
              <a:t>10</a:t>
            </a:fld>
            <a:endParaRPr lang="tr-TR"/>
          </a:p>
        </p:txBody>
      </p:sp>
    </p:spTree>
    <p:extLst>
      <p:ext uri="{BB962C8B-B14F-4D97-AF65-F5344CB8AC3E}">
        <p14:creationId xmlns:p14="http://schemas.microsoft.com/office/powerpoint/2010/main" val="157131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Font typeface="Arial" panose="020B0604020202020204" pitchFamily="34" charset="0"/>
              <a:buNone/>
            </a:pPr>
            <a:endParaRPr lang="en-US" dirty="0"/>
          </a:p>
        </p:txBody>
      </p:sp>
    </p:spTree>
    <p:extLst>
      <p:ext uri="{BB962C8B-B14F-4D97-AF65-F5344CB8AC3E}">
        <p14:creationId xmlns:p14="http://schemas.microsoft.com/office/powerpoint/2010/main" val="52071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14600" y="857250"/>
            <a:ext cx="4114800" cy="2314575"/>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latin typeface="Cambria" panose="02040503050406030204" pitchFamily="18" charset="0"/>
              </a:rPr>
              <a:t>Mal veya hizmet piyasalarında kamu tüzel kişileri de dâhil olmak üzere ticari veya mesleki amaçlarla hareket eden veya onun adına ya da hesabına hareket eden gerçek veya tüzel kişiler ile tüketiciler arasında kurulan eser, taşıma, simsarlık, sigorta, vekalet, bankacılık ve benzeri sözleşmeler de dahil olmak üzere her türlü sözleşme ve hukuki işlem.</a:t>
            </a:r>
          </a:p>
          <a:p>
            <a:endParaRPr lang="tr-TR" dirty="0"/>
          </a:p>
        </p:txBody>
      </p:sp>
      <p:sp>
        <p:nvSpPr>
          <p:cNvPr id="4" name="Slayt Numarası Yer Tutucusu 3"/>
          <p:cNvSpPr>
            <a:spLocks noGrp="1"/>
          </p:cNvSpPr>
          <p:nvPr>
            <p:ph type="sldNum" sz="quarter" idx="10"/>
          </p:nvPr>
        </p:nvSpPr>
        <p:spPr/>
        <p:txBody>
          <a:bodyPr/>
          <a:lstStyle/>
          <a:p>
            <a:fld id="{8617E1E0-51AC-4793-A558-4E3314CE66D6}" type="slidenum">
              <a:rPr lang="tr-TR" smtClean="0"/>
              <a:t>2</a:t>
            </a:fld>
            <a:endParaRPr lang="tr-TR"/>
          </a:p>
        </p:txBody>
      </p:sp>
    </p:spTree>
    <p:extLst>
      <p:ext uri="{BB962C8B-B14F-4D97-AF65-F5344CB8AC3E}">
        <p14:creationId xmlns:p14="http://schemas.microsoft.com/office/powerpoint/2010/main" val="134749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14600" y="857250"/>
            <a:ext cx="4114800" cy="2314575"/>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latin typeface="Cambria" panose="02040503050406030204" pitchFamily="18" charset="0"/>
              </a:rPr>
              <a:t>Mal veya hizmet piyasalarında kamu tüzel kişileri de dâhil olmak üzere ticari veya mesleki amaçlarla hareket eden veya onun adına ya da hesabına hareket eden gerçek veya tüzel kişiler ile tüketiciler arasında kurulan eser, taşıma, simsarlık, sigorta, vekalet, bankacılık ve benzeri sözleşmeler de dahil olmak üzere her türlü sözleşme ve hukuki işlem.</a:t>
            </a:r>
          </a:p>
          <a:p>
            <a:endParaRPr lang="tr-TR" dirty="0"/>
          </a:p>
        </p:txBody>
      </p:sp>
      <p:sp>
        <p:nvSpPr>
          <p:cNvPr id="4" name="Slayt Numarası Yer Tutucusu 3"/>
          <p:cNvSpPr>
            <a:spLocks noGrp="1"/>
          </p:cNvSpPr>
          <p:nvPr>
            <p:ph type="sldNum" sz="quarter" idx="10"/>
          </p:nvPr>
        </p:nvSpPr>
        <p:spPr/>
        <p:txBody>
          <a:bodyPr/>
          <a:lstStyle/>
          <a:p>
            <a:fld id="{8617E1E0-51AC-4793-A558-4E3314CE66D6}" type="slidenum">
              <a:rPr lang="tr-TR" smtClean="0"/>
              <a:t>3</a:t>
            </a:fld>
            <a:endParaRPr lang="tr-TR"/>
          </a:p>
        </p:txBody>
      </p:sp>
    </p:spTree>
    <p:extLst>
      <p:ext uri="{BB962C8B-B14F-4D97-AF65-F5344CB8AC3E}">
        <p14:creationId xmlns:p14="http://schemas.microsoft.com/office/powerpoint/2010/main" val="187792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14600" y="857250"/>
            <a:ext cx="4114800" cy="2314575"/>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latin typeface="Cambria" panose="02040503050406030204" pitchFamily="18" charset="0"/>
              </a:rPr>
              <a:t>Mal veya hizmet piyasalarında kamu tüzel kişileri de dâhil olmak üzere ticari veya mesleki amaçlarla hareket eden veya onun adına ya da hesabına hareket eden gerçek veya tüzel kişiler ile tüketiciler arasında kurulan eser, taşıma, simsarlık, sigorta, vekalet, bankacılık ve benzeri sözleşmeler de dahil olmak üzere her türlü sözleşme ve hukuki işlem.</a:t>
            </a:r>
          </a:p>
          <a:p>
            <a:endParaRPr lang="tr-TR" dirty="0"/>
          </a:p>
        </p:txBody>
      </p:sp>
      <p:sp>
        <p:nvSpPr>
          <p:cNvPr id="4" name="Slayt Numarası Yer Tutucusu 3"/>
          <p:cNvSpPr>
            <a:spLocks noGrp="1"/>
          </p:cNvSpPr>
          <p:nvPr>
            <p:ph type="sldNum" sz="quarter" idx="10"/>
          </p:nvPr>
        </p:nvSpPr>
        <p:spPr/>
        <p:txBody>
          <a:bodyPr/>
          <a:lstStyle/>
          <a:p>
            <a:fld id="{8617E1E0-51AC-4793-A558-4E3314CE66D6}" type="slidenum">
              <a:rPr lang="tr-TR" smtClean="0"/>
              <a:t>4</a:t>
            </a:fld>
            <a:endParaRPr lang="tr-TR"/>
          </a:p>
        </p:txBody>
      </p:sp>
    </p:spTree>
    <p:extLst>
      <p:ext uri="{BB962C8B-B14F-4D97-AF65-F5344CB8AC3E}">
        <p14:creationId xmlns:p14="http://schemas.microsoft.com/office/powerpoint/2010/main" val="191264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14600" y="857250"/>
            <a:ext cx="4114800" cy="2314575"/>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latin typeface="Cambria" panose="02040503050406030204" pitchFamily="18" charset="0"/>
              </a:rPr>
              <a:t>Mal veya hizmet piyasalarında kamu tüzel kişileri de dâhil olmak üzere ticari veya mesleki amaçlarla hareket eden veya onun adına ya da hesabına hareket eden gerçek veya tüzel kişiler ile tüketiciler arasında kurulan eser, taşıma, simsarlık, sigorta, vekalet, bankacılık ve benzeri sözleşmeler de dahil olmak üzere her türlü sözleşme ve hukuki işlem.</a:t>
            </a:r>
          </a:p>
          <a:p>
            <a:endParaRPr lang="tr-TR" dirty="0"/>
          </a:p>
        </p:txBody>
      </p:sp>
      <p:sp>
        <p:nvSpPr>
          <p:cNvPr id="4" name="Slayt Numarası Yer Tutucusu 3"/>
          <p:cNvSpPr>
            <a:spLocks noGrp="1"/>
          </p:cNvSpPr>
          <p:nvPr>
            <p:ph type="sldNum" sz="quarter" idx="10"/>
          </p:nvPr>
        </p:nvSpPr>
        <p:spPr/>
        <p:txBody>
          <a:bodyPr/>
          <a:lstStyle/>
          <a:p>
            <a:fld id="{8617E1E0-51AC-4793-A558-4E3314CE66D6}" type="slidenum">
              <a:rPr lang="tr-TR" smtClean="0"/>
              <a:t>5</a:t>
            </a:fld>
            <a:endParaRPr lang="tr-TR"/>
          </a:p>
        </p:txBody>
      </p:sp>
    </p:spTree>
    <p:extLst>
      <p:ext uri="{BB962C8B-B14F-4D97-AF65-F5344CB8AC3E}">
        <p14:creationId xmlns:p14="http://schemas.microsoft.com/office/powerpoint/2010/main" val="249216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14600" y="857250"/>
            <a:ext cx="4114800" cy="2314575"/>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latin typeface="Cambria" panose="02040503050406030204" pitchFamily="18" charset="0"/>
              </a:rPr>
              <a:t>Mal veya hizmet piyasalarında kamu tüzel kişileri de dâhil olmak üzere ticari veya mesleki amaçlarla hareket eden veya onun adına ya da hesabına hareket eden gerçek veya tüzel kişiler ile tüketiciler arasında kurulan eser, taşıma, simsarlık, sigorta, vekalet, bankacılık ve benzeri sözleşmeler de dahil olmak üzere her türlü sözleşme ve hukuki işlem.</a:t>
            </a:r>
          </a:p>
          <a:p>
            <a:endParaRPr lang="tr-TR" dirty="0"/>
          </a:p>
        </p:txBody>
      </p:sp>
      <p:sp>
        <p:nvSpPr>
          <p:cNvPr id="4" name="Slayt Numarası Yer Tutucusu 3"/>
          <p:cNvSpPr>
            <a:spLocks noGrp="1"/>
          </p:cNvSpPr>
          <p:nvPr>
            <p:ph type="sldNum" sz="quarter" idx="10"/>
          </p:nvPr>
        </p:nvSpPr>
        <p:spPr/>
        <p:txBody>
          <a:bodyPr/>
          <a:lstStyle/>
          <a:p>
            <a:fld id="{8617E1E0-51AC-4793-A558-4E3314CE66D6}" type="slidenum">
              <a:rPr lang="tr-TR" smtClean="0"/>
              <a:t>6</a:t>
            </a:fld>
            <a:endParaRPr lang="tr-TR"/>
          </a:p>
        </p:txBody>
      </p:sp>
    </p:spTree>
    <p:extLst>
      <p:ext uri="{BB962C8B-B14F-4D97-AF65-F5344CB8AC3E}">
        <p14:creationId xmlns:p14="http://schemas.microsoft.com/office/powerpoint/2010/main" val="261049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14600" y="857250"/>
            <a:ext cx="4114800" cy="2314575"/>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latin typeface="Cambria" panose="02040503050406030204" pitchFamily="18" charset="0"/>
              </a:rPr>
              <a:t>Mal veya hizmet piyasalarında kamu tüzel kişileri de dâhil olmak üzere ticari veya mesleki amaçlarla hareket eden veya onun adına ya da hesabına hareket eden gerçek veya tüzel kişiler ile tüketiciler arasında kurulan eser, taşıma, simsarlık, sigorta, vekalet, bankacılık ve benzeri sözleşmeler de dahil olmak üzere her türlü sözleşme ve hukuki işlem.</a:t>
            </a:r>
          </a:p>
          <a:p>
            <a:endParaRPr lang="tr-TR" dirty="0"/>
          </a:p>
        </p:txBody>
      </p:sp>
      <p:sp>
        <p:nvSpPr>
          <p:cNvPr id="4" name="Slayt Numarası Yer Tutucusu 3"/>
          <p:cNvSpPr>
            <a:spLocks noGrp="1"/>
          </p:cNvSpPr>
          <p:nvPr>
            <p:ph type="sldNum" sz="quarter" idx="10"/>
          </p:nvPr>
        </p:nvSpPr>
        <p:spPr/>
        <p:txBody>
          <a:bodyPr/>
          <a:lstStyle/>
          <a:p>
            <a:fld id="{8617E1E0-51AC-4793-A558-4E3314CE66D6}" type="slidenum">
              <a:rPr lang="tr-TR" smtClean="0"/>
              <a:t>7</a:t>
            </a:fld>
            <a:endParaRPr lang="tr-TR"/>
          </a:p>
        </p:txBody>
      </p:sp>
    </p:spTree>
    <p:extLst>
      <p:ext uri="{BB962C8B-B14F-4D97-AF65-F5344CB8AC3E}">
        <p14:creationId xmlns:p14="http://schemas.microsoft.com/office/powerpoint/2010/main" val="101034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14600" y="857250"/>
            <a:ext cx="4114800" cy="2314575"/>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latin typeface="Cambria" panose="02040503050406030204" pitchFamily="18" charset="0"/>
              </a:rPr>
              <a:t>Mal veya hizmet piyasalarında kamu tüzel kişileri de dâhil olmak üzere ticari veya mesleki amaçlarla hareket eden veya onun adına ya da hesabına hareket eden gerçek veya tüzel kişiler ile tüketiciler arasında kurulan eser, taşıma, simsarlık, sigorta, vekalet, bankacılık ve benzeri sözleşmeler de dahil olmak üzere her türlü sözleşme ve hukuki işlem.</a:t>
            </a:r>
          </a:p>
          <a:p>
            <a:endParaRPr lang="tr-TR" dirty="0"/>
          </a:p>
        </p:txBody>
      </p:sp>
      <p:sp>
        <p:nvSpPr>
          <p:cNvPr id="4" name="Slayt Numarası Yer Tutucusu 3"/>
          <p:cNvSpPr>
            <a:spLocks noGrp="1"/>
          </p:cNvSpPr>
          <p:nvPr>
            <p:ph type="sldNum" sz="quarter" idx="10"/>
          </p:nvPr>
        </p:nvSpPr>
        <p:spPr/>
        <p:txBody>
          <a:bodyPr/>
          <a:lstStyle/>
          <a:p>
            <a:fld id="{8617E1E0-51AC-4793-A558-4E3314CE66D6}" type="slidenum">
              <a:rPr lang="tr-TR" smtClean="0"/>
              <a:t>8</a:t>
            </a:fld>
            <a:endParaRPr lang="tr-TR"/>
          </a:p>
        </p:txBody>
      </p:sp>
    </p:spTree>
    <p:extLst>
      <p:ext uri="{BB962C8B-B14F-4D97-AF65-F5344CB8AC3E}">
        <p14:creationId xmlns:p14="http://schemas.microsoft.com/office/powerpoint/2010/main" val="198429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514600" y="857250"/>
            <a:ext cx="4114800" cy="2314575"/>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latin typeface="Cambria" panose="02040503050406030204" pitchFamily="18" charset="0"/>
              </a:rPr>
              <a:t>Mal veya hizmet piyasalarında kamu tüzel kişileri de dâhil olmak üzere ticari veya mesleki amaçlarla hareket eden veya onun adına ya da hesabına hareket eden gerçek veya tüzel kişiler ile tüketiciler arasında kurulan eser, taşıma, simsarlık, sigorta, vekalet, bankacılık ve benzeri sözleşmeler de dahil olmak üzere her türlü sözleşme ve hukuki işlem.</a:t>
            </a:r>
          </a:p>
          <a:p>
            <a:endParaRPr lang="tr-TR" dirty="0"/>
          </a:p>
        </p:txBody>
      </p:sp>
      <p:sp>
        <p:nvSpPr>
          <p:cNvPr id="4" name="Slayt Numarası Yer Tutucusu 3"/>
          <p:cNvSpPr>
            <a:spLocks noGrp="1"/>
          </p:cNvSpPr>
          <p:nvPr>
            <p:ph type="sldNum" sz="quarter" idx="10"/>
          </p:nvPr>
        </p:nvSpPr>
        <p:spPr/>
        <p:txBody>
          <a:bodyPr/>
          <a:lstStyle/>
          <a:p>
            <a:fld id="{8617E1E0-51AC-4793-A558-4E3314CE66D6}" type="slidenum">
              <a:rPr lang="tr-TR" smtClean="0"/>
              <a:t>9</a:t>
            </a:fld>
            <a:endParaRPr lang="tr-TR"/>
          </a:p>
        </p:txBody>
      </p:sp>
    </p:spTree>
    <p:extLst>
      <p:ext uri="{BB962C8B-B14F-4D97-AF65-F5344CB8AC3E}">
        <p14:creationId xmlns:p14="http://schemas.microsoft.com/office/powerpoint/2010/main" val="76104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27.12.2023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27.12.2023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27.12.2023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53385-BC78-4D16-969A-B324C38A5308}"/>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3" name="Footer Placeholder 2">
            <a:extLst>
              <a:ext uri="{FF2B5EF4-FFF2-40B4-BE49-F238E27FC236}">
                <a16:creationId xmlns:a16="http://schemas.microsoft.com/office/drawing/2014/main" id="{B147BD3E-8509-4D29-B2CF-5A60D7CE40E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id="{135F1F71-7134-4A27-81B7-FD61EF209128}"/>
              </a:ext>
            </a:extLst>
          </p:cNvPr>
          <p:cNvSpPr>
            <a:spLocks noGrp="1"/>
          </p:cNvSpPr>
          <p:nvPr>
            <p:ph type="sldNum" sz="quarter" idx="12"/>
          </p:nvPr>
        </p:nvSpPr>
        <p:spPr>
          <a:xfrm>
            <a:off x="9020799" y="6356349"/>
            <a:ext cx="2743200" cy="365125"/>
          </a:xfrm>
        </p:spPr>
        <p:txBody>
          <a:bodyPr/>
          <a:lstStyle/>
          <a:p>
            <a:fld id="{B491D31B-A46F-4BB1-9D7D-8CE3D0E0542D}" type="slidenum">
              <a:rPr lang="tr-TR" smtClean="0"/>
              <a:t>‹#›</a:t>
            </a:fld>
            <a:endParaRPr lang="tr-TR"/>
          </a:p>
        </p:txBody>
      </p:sp>
      <p:sp>
        <p:nvSpPr>
          <p:cNvPr id="5" name="TextBox 4">
            <a:extLst>
              <a:ext uri="{FF2B5EF4-FFF2-40B4-BE49-F238E27FC236}">
                <a16:creationId xmlns:a16="http://schemas.microsoft.com/office/drawing/2014/main" id="{F4DD0F04-57DC-4437-94B4-411D408DC0E6}"/>
              </a:ext>
            </a:extLst>
          </p:cNvPr>
          <p:cNvSpPr txBox="1"/>
          <p:nvPr/>
        </p:nvSpPr>
        <p:spPr>
          <a:xfrm>
            <a:off x="11581133" y="6398101"/>
            <a:ext cx="471604" cy="276999"/>
          </a:xfrm>
          <a:prstGeom prst="rect">
            <a:avLst/>
          </a:prstGeom>
          <a:noFill/>
        </p:spPr>
        <p:txBody>
          <a:bodyPr wrap="none" rtlCol="0">
            <a:spAutoFit/>
          </a:bodyPr>
          <a:lstStyle/>
          <a:p>
            <a:r>
              <a:rPr lang="tr-TR" sz="1200">
                <a:solidFill>
                  <a:srgbClr val="898989"/>
                </a:solidFill>
              </a:rPr>
              <a:t> / 85</a:t>
            </a:r>
          </a:p>
        </p:txBody>
      </p:sp>
    </p:spTree>
    <p:extLst>
      <p:ext uri="{BB962C8B-B14F-4D97-AF65-F5344CB8AC3E}">
        <p14:creationId xmlns:p14="http://schemas.microsoft.com/office/powerpoint/2010/main" val="3561583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668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FF3AC0A-9232-4737-911F-7A5D540FD6F8}" type="slidenum">
              <a:rPr lang="tr-TR" smtClean="0"/>
              <a:t>‹#›</a:t>
            </a:fld>
            <a:endParaRPr lang="tr-TR"/>
          </a:p>
        </p:txBody>
      </p:sp>
    </p:spTree>
    <p:extLst>
      <p:ext uri="{BB962C8B-B14F-4D97-AF65-F5344CB8AC3E}">
        <p14:creationId xmlns:p14="http://schemas.microsoft.com/office/powerpoint/2010/main" val="106021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27.12.2023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27.12.2023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27.12.2023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27.12.2023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27.12.2023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27.12.2023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27.12.2023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27.12.2023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27.12.2023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AE264D-BFCB-4EC8-B032-C8BF9C27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DE9775CA-BF94-476E-9539-CD583E9025FD}"/>
              </a:ext>
            </a:extLst>
          </p:cNvPr>
          <p:cNvSpPr>
            <a:spLocks noGrp="1"/>
          </p:cNvSpPr>
          <p:nvPr>
            <p:ph type="sldNum" sz="quarter" idx="4"/>
          </p:nvPr>
        </p:nvSpPr>
        <p:spPr>
          <a:xfrm>
            <a:off x="902080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1D31B-A46F-4BB1-9D7D-8CE3D0E0542D}" type="slidenum">
              <a:rPr lang="tr-TR" smtClean="0"/>
              <a:t>‹#›</a:t>
            </a:fld>
            <a:endParaRPr lang="tr-TR"/>
          </a:p>
        </p:txBody>
      </p:sp>
    </p:spTree>
    <p:extLst>
      <p:ext uri="{BB962C8B-B14F-4D97-AF65-F5344CB8AC3E}">
        <p14:creationId xmlns:p14="http://schemas.microsoft.com/office/powerpoint/2010/main" val="96011923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06669" y="1575479"/>
            <a:ext cx="11087348" cy="4216539"/>
          </a:xfrm>
          <a:prstGeom prst="rect">
            <a:avLst/>
          </a:prstGeom>
          <a:noFill/>
        </p:spPr>
        <p:txBody>
          <a:bodyPr wrap="square" rtlCol="0">
            <a:spAutoFit/>
          </a:bodyPr>
          <a:lstStyle/>
          <a:p>
            <a:pPr lvl="0" algn="ctr">
              <a:defRPr/>
            </a:pPr>
            <a:endParaRPr lang="tr-TR" sz="4400" b="1" dirty="0">
              <a:solidFill>
                <a:srgbClr val="002060"/>
              </a:solidFill>
              <a:latin typeface="Cambria" panose="02040503050406030204" pitchFamily="18" charset="0"/>
              <a:ea typeface="Cambria" panose="02040503050406030204" pitchFamily="18" charset="0"/>
            </a:endParaRPr>
          </a:p>
          <a:p>
            <a:pPr lvl="0" algn="ctr">
              <a:defRPr/>
            </a:pPr>
            <a:r>
              <a:rPr lang="tr-TR" sz="48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«TARİFE VE FİYAT LİSTESİ»</a:t>
            </a:r>
          </a:p>
          <a:p>
            <a:pPr lvl="0" algn="ctr">
              <a:defRPr/>
            </a:pPr>
            <a:r>
              <a:rPr lang="tr-TR" sz="48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BİLGİLENDİRME </a:t>
            </a:r>
          </a:p>
          <a:p>
            <a:pPr lvl="0" algn="ctr">
              <a:defRPr/>
            </a:pPr>
            <a:r>
              <a:rPr lang="tr-TR" sz="48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TOPLANTISI</a:t>
            </a:r>
          </a:p>
          <a:p>
            <a:pPr lvl="0" algn="ctr">
              <a:defRPr/>
            </a:pPr>
            <a:endParaRPr lang="tr-TR" sz="4000" b="1" dirty="0">
              <a:solidFill>
                <a:srgbClr val="002060"/>
              </a:solidFill>
              <a:latin typeface="Cambria" panose="02040503050406030204" pitchFamily="18" charset="0"/>
              <a:ea typeface="Cambria" panose="02040503050406030204" pitchFamily="18" charset="0"/>
            </a:endParaRPr>
          </a:p>
          <a:p>
            <a:pPr lvl="0" algn="ctr">
              <a:defRPr/>
            </a:pPr>
            <a:endParaRPr lang="tr-TR" sz="4000" b="1" dirty="0">
              <a:solidFill>
                <a:srgbClr val="002060"/>
              </a:solidFill>
              <a:latin typeface="Cambria" panose="02040503050406030204" pitchFamily="18" charset="0"/>
              <a:ea typeface="Cambria" panose="02040503050406030204" pitchFamily="18" charset="0"/>
            </a:endParaRPr>
          </a:p>
        </p:txBody>
      </p:sp>
      <p:sp>
        <p:nvSpPr>
          <p:cNvPr id="4" name="Dikdörtgen 3"/>
          <p:cNvSpPr/>
          <p:nvPr/>
        </p:nvSpPr>
        <p:spPr>
          <a:xfrm>
            <a:off x="3563653" y="4850339"/>
            <a:ext cx="4582390" cy="892552"/>
          </a:xfrm>
          <a:prstGeom prst="rect">
            <a:avLst/>
          </a:prstGeom>
        </p:spPr>
        <p:txBody>
          <a:bodyPr wrap="square">
            <a:spAutoFit/>
          </a:bodyPr>
          <a:lstStyle/>
          <a:p>
            <a:pPr lvl="0" algn="ctr">
              <a:defRPr/>
            </a:pPr>
            <a:r>
              <a:rPr lang="tr-TR" sz="2800" b="1" dirty="0" smtClean="0">
                <a:solidFill>
                  <a:srgbClr val="1B2C57"/>
                </a:solidFill>
                <a:latin typeface="Cambria" panose="02040503050406030204" pitchFamily="18" charset="0"/>
                <a:ea typeface="Cambria" panose="02040503050406030204" pitchFamily="18" charset="0"/>
              </a:rPr>
              <a:t>KARABÜK</a:t>
            </a:r>
            <a:endParaRPr lang="tr-TR" sz="2400" b="1" dirty="0">
              <a:solidFill>
                <a:srgbClr val="1B2C57"/>
              </a:solidFill>
              <a:latin typeface="Cambria" panose="02040503050406030204" pitchFamily="18" charset="0"/>
              <a:ea typeface="Cambria" panose="02040503050406030204" pitchFamily="18" charset="0"/>
            </a:endParaRPr>
          </a:p>
          <a:p>
            <a:pPr lvl="0" algn="ctr">
              <a:defRPr/>
            </a:pPr>
            <a:r>
              <a:rPr lang="tr-TR" sz="2400" b="1" dirty="0">
                <a:solidFill>
                  <a:srgbClr val="1B2C57"/>
                </a:solidFill>
                <a:latin typeface="Cambria" panose="02040503050406030204" pitchFamily="18" charset="0"/>
                <a:ea typeface="Cambria" panose="02040503050406030204" pitchFamily="18" charset="0"/>
              </a:rPr>
              <a:t>Aralık / 2023</a:t>
            </a:r>
          </a:p>
        </p:txBody>
      </p:sp>
      <p:grpSp>
        <p:nvGrpSpPr>
          <p:cNvPr id="7" name="Grup 6">
            <a:extLst>
              <a:ext uri="{FF2B5EF4-FFF2-40B4-BE49-F238E27FC236}">
                <a16:creationId xmlns:a16="http://schemas.microsoft.com/office/drawing/2014/main" id="{50DBF66E-9131-4EF6-96E2-560FA0FF709A}"/>
              </a:ext>
            </a:extLst>
          </p:cNvPr>
          <p:cNvGrpSpPr/>
          <p:nvPr/>
        </p:nvGrpSpPr>
        <p:grpSpPr>
          <a:xfrm>
            <a:off x="2857501" y="491421"/>
            <a:ext cx="7344551" cy="1042457"/>
            <a:chOff x="3231599" y="607071"/>
            <a:chExt cx="5868009" cy="560536"/>
          </a:xfrm>
        </p:grpSpPr>
        <p:pic>
          <p:nvPicPr>
            <p:cNvPr id="8" name="Picture 26">
              <a:extLst>
                <a:ext uri="{FF2B5EF4-FFF2-40B4-BE49-F238E27FC236}">
                  <a16:creationId xmlns:a16="http://schemas.microsoft.com/office/drawing/2014/main" id="{D620B694-ED54-455F-93C3-44FEDD238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881" y="611512"/>
              <a:ext cx="5711727" cy="556094"/>
            </a:xfrm>
            <a:prstGeom prst="rect">
              <a:avLst/>
            </a:prstGeom>
          </p:spPr>
        </p:pic>
        <p:grpSp>
          <p:nvGrpSpPr>
            <p:cNvPr id="9" name="Grup 8">
              <a:extLst>
                <a:ext uri="{FF2B5EF4-FFF2-40B4-BE49-F238E27FC236}">
                  <a16:creationId xmlns:a16="http://schemas.microsoft.com/office/drawing/2014/main" id="{3408E935-BDDD-42EF-A5FC-A42B5CAA82F0}"/>
                </a:ext>
              </a:extLst>
            </p:cNvPr>
            <p:cNvGrpSpPr/>
            <p:nvPr/>
          </p:nvGrpSpPr>
          <p:grpSpPr>
            <a:xfrm>
              <a:off x="3231599" y="607071"/>
              <a:ext cx="5418281" cy="560536"/>
              <a:chOff x="3231599" y="607071"/>
              <a:chExt cx="5418281" cy="560536"/>
            </a:xfrm>
          </p:grpSpPr>
          <p:pic>
            <p:nvPicPr>
              <p:cNvPr id="10" name="Picture 33">
                <a:extLst>
                  <a:ext uri="{FF2B5EF4-FFF2-40B4-BE49-F238E27FC236}">
                    <a16:creationId xmlns:a16="http://schemas.microsoft.com/office/drawing/2014/main" id="{60686CEE-AA65-454E-8E48-A96DB111F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1599" y="607071"/>
                <a:ext cx="784934" cy="560536"/>
              </a:xfrm>
              <a:prstGeom prst="rect">
                <a:avLst/>
              </a:prstGeom>
            </p:spPr>
          </p:pic>
          <p:sp>
            <p:nvSpPr>
              <p:cNvPr id="11" name="TextBox 37">
                <a:extLst>
                  <a:ext uri="{FF2B5EF4-FFF2-40B4-BE49-F238E27FC236}">
                    <a16:creationId xmlns:a16="http://schemas.microsoft.com/office/drawing/2014/main" id="{971CFF5F-4EAE-44CE-AF87-A5202A0BDF69}"/>
                  </a:ext>
                </a:extLst>
              </p:cNvPr>
              <p:cNvSpPr txBox="1"/>
              <p:nvPr/>
            </p:nvSpPr>
            <p:spPr>
              <a:xfrm>
                <a:off x="4100360" y="663922"/>
                <a:ext cx="4549520" cy="446833"/>
              </a:xfrm>
              <a:prstGeom prst="rect">
                <a:avLst/>
              </a:prstGeom>
              <a:noFill/>
            </p:spPr>
            <p:txBody>
              <a:bodyPr wrap="square" rtlCol="0" anchor="ctr">
                <a:spAutoFit/>
              </a:bodyPr>
              <a:lstStyle/>
              <a:p>
                <a:pPr lvl="0" algn="ctr">
                  <a:defRPr/>
                </a:pPr>
                <a:r>
                  <a:rPr lang="tr-TR" sz="2400" b="1" dirty="0">
                    <a:solidFill>
                      <a:srgbClr val="D7AD65"/>
                    </a:solidFill>
                    <a:latin typeface="Cambria" panose="02040503050406030204" pitchFamily="18" charset="0"/>
                    <a:ea typeface="Cambria" panose="02040503050406030204" pitchFamily="18" charset="0"/>
                  </a:rPr>
                  <a:t>T.C. </a:t>
                </a:r>
                <a:r>
                  <a:rPr lang="tr-TR" sz="2400" b="1" dirty="0" smtClean="0">
                    <a:solidFill>
                      <a:srgbClr val="D7AD65"/>
                    </a:solidFill>
                    <a:latin typeface="Cambria" panose="02040503050406030204" pitchFamily="18" charset="0"/>
                    <a:ea typeface="Cambria" panose="02040503050406030204" pitchFamily="18" charset="0"/>
                  </a:rPr>
                  <a:t>KARABÜK  </a:t>
                </a:r>
                <a:r>
                  <a:rPr lang="tr-TR" sz="2400" b="1" dirty="0">
                    <a:solidFill>
                      <a:srgbClr val="D7AD65"/>
                    </a:solidFill>
                    <a:latin typeface="Cambria" panose="02040503050406030204" pitchFamily="18" charset="0"/>
                    <a:ea typeface="Cambria" panose="02040503050406030204" pitchFamily="18" charset="0"/>
                  </a:rPr>
                  <a:t>VALİLİĞİ</a:t>
                </a:r>
              </a:p>
              <a:p>
                <a:pPr lvl="0" algn="ctr">
                  <a:defRPr/>
                </a:pPr>
                <a:r>
                  <a:rPr lang="tr-TR" sz="2400" b="1" dirty="0">
                    <a:solidFill>
                      <a:srgbClr val="D7AD65"/>
                    </a:solidFill>
                    <a:latin typeface="Cambria" panose="02040503050406030204" pitchFamily="18" charset="0"/>
                    <a:ea typeface="Cambria" panose="02040503050406030204" pitchFamily="18" charset="0"/>
                  </a:rPr>
                  <a:t>TİCARET İL MÜDÜRLÜĞÜ</a:t>
                </a:r>
              </a:p>
            </p:txBody>
          </p:sp>
        </p:grpSp>
      </p:grpSp>
      <p:pic>
        <p:nvPicPr>
          <p:cNvPr id="12" name="Picture 6">
            <a:extLst>
              <a:ext uri="{FF2B5EF4-FFF2-40B4-BE49-F238E27FC236}">
                <a16:creationId xmlns:a16="http://schemas.microsoft.com/office/drawing/2014/main" id="{81DDA367-6AED-469E-AF56-5F7C5C5833E9}"/>
              </a:ext>
            </a:extLst>
          </p:cNvPr>
          <p:cNvPicPr>
            <a:picLocks/>
          </p:cNvPicPr>
          <p:nvPr/>
        </p:nvPicPr>
        <p:blipFill rotWithShape="1">
          <a:blip r:embed="rId5">
            <a:extLst>
              <a:ext uri="{28A0092B-C50C-407E-A947-70E740481C1C}">
                <a14:useLocalDpi xmlns:a14="http://schemas.microsoft.com/office/drawing/2010/main" val="0"/>
              </a:ext>
            </a:extLst>
          </a:blip>
          <a:srcRect t="49581" r="49602"/>
          <a:stretch/>
        </p:blipFill>
        <p:spPr>
          <a:xfrm>
            <a:off x="10255827" y="10974"/>
            <a:ext cx="1936173" cy="2181507"/>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76282"/>
            <a:ext cx="12192000" cy="981717"/>
          </a:xfrm>
          <a:prstGeom prst="rect">
            <a:avLst/>
          </a:prstGeom>
        </p:spPr>
      </p:pic>
    </p:spTree>
    <p:extLst>
      <p:ext uri="{BB962C8B-B14F-4D97-AF65-F5344CB8AC3E}">
        <p14:creationId xmlns:p14="http://schemas.microsoft.com/office/powerpoint/2010/main" val="1127121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87588" y="189266"/>
            <a:ext cx="7416824" cy="396000"/>
          </a:xfrm>
        </p:spPr>
        <p:txBody>
          <a:bodyPr>
            <a:normAutofit fontScale="90000"/>
          </a:bodyPr>
          <a:lstStyle/>
          <a:p>
            <a:pPr algn="ctr"/>
            <a:r>
              <a:rPr lang="tr-TR" sz="3500" dirty="0">
                <a:solidFill>
                  <a:schemeClr val="bg1"/>
                </a:solidFill>
                <a:latin typeface="+mn-lt"/>
              </a:rPr>
              <a:t>KAPSAM</a:t>
            </a:r>
          </a:p>
        </p:txBody>
      </p:sp>
      <p:sp>
        <p:nvSpPr>
          <p:cNvPr id="3" name="Slayt Numarası Yer Tutucusu 2"/>
          <p:cNvSpPr>
            <a:spLocks noGrp="1"/>
          </p:cNvSpPr>
          <p:nvPr>
            <p:ph type="sldNum" sz="quarter" idx="12"/>
          </p:nvPr>
        </p:nvSpPr>
        <p:spPr>
          <a:xfrm>
            <a:off x="9324753" y="6468484"/>
            <a:ext cx="2743200" cy="365125"/>
          </a:xfrm>
        </p:spPr>
        <p:txBody>
          <a:bodyPr/>
          <a:lstStyle/>
          <a:p>
            <a:fld id="{1FF3AC0A-9232-4737-911F-7A5D540FD6F8}" type="slidenum">
              <a:rPr lang="tr-TR" smtClean="0"/>
              <a:t>10</a:t>
            </a:fld>
            <a:endParaRPr lang="tr-TR" dirty="0"/>
          </a:p>
        </p:txBody>
      </p:sp>
      <p:pic>
        <p:nvPicPr>
          <p:cNvPr id="35" name="Picture 6">
            <a:extLst>
              <a:ext uri="{FF2B5EF4-FFF2-40B4-BE49-F238E27FC236}">
                <a16:creationId xmlns:a16="http://schemas.microsoft.com/office/drawing/2014/main" id="{81DDA367-6AED-469E-AF56-5F7C5C5833E9}"/>
              </a:ext>
            </a:extLst>
          </p:cNvPr>
          <p:cNvPicPr>
            <a:picLocks/>
          </p:cNvPicPr>
          <p:nvPr/>
        </p:nvPicPr>
        <p:blipFill rotWithShape="1">
          <a:blip r:embed="rId3" cstate="print">
            <a:extLst>
              <a:ext uri="{28A0092B-C50C-407E-A947-70E740481C1C}">
                <a14:useLocalDpi xmlns:a14="http://schemas.microsoft.com/office/drawing/2010/main" val="0"/>
              </a:ext>
            </a:extLst>
          </a:blip>
          <a:srcRect t="49581" r="49602"/>
          <a:stretch/>
        </p:blipFill>
        <p:spPr>
          <a:xfrm>
            <a:off x="10962409" y="10975"/>
            <a:ext cx="1229591" cy="1287890"/>
          </a:xfrm>
          <a:prstGeom prst="rect">
            <a:avLst/>
          </a:prstGeom>
        </p:spPr>
      </p:pic>
      <p:sp>
        <p:nvSpPr>
          <p:cNvPr id="5" name="AutoShape 4" descr="İçişleri genelgesi son dakika: Online alışveriş yasak m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4" name="Grup 13">
            <a:extLst>
              <a:ext uri="{FF2B5EF4-FFF2-40B4-BE49-F238E27FC236}">
                <a16:creationId xmlns:a16="http://schemas.microsoft.com/office/drawing/2014/main" id="{50DBF66E-9131-4EF6-96E2-560FA0FF709A}"/>
              </a:ext>
            </a:extLst>
          </p:cNvPr>
          <p:cNvGrpSpPr/>
          <p:nvPr/>
        </p:nvGrpSpPr>
        <p:grpSpPr>
          <a:xfrm>
            <a:off x="2866292" y="206621"/>
            <a:ext cx="7618619" cy="892418"/>
            <a:chOff x="3068830" y="460093"/>
            <a:chExt cx="6127795" cy="798234"/>
          </a:xfrm>
        </p:grpSpPr>
        <p:pic>
          <p:nvPicPr>
            <p:cNvPr id="15" name="Picture 26">
              <a:extLst>
                <a:ext uri="{FF2B5EF4-FFF2-40B4-BE49-F238E27FC236}">
                  <a16:creationId xmlns:a16="http://schemas.microsoft.com/office/drawing/2014/main" id="{D620B694-ED54-455F-93C3-44FEDD238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898" y="572383"/>
              <a:ext cx="5711727" cy="629910"/>
            </a:xfrm>
            <a:prstGeom prst="rect">
              <a:avLst/>
            </a:prstGeom>
          </p:spPr>
        </p:pic>
        <p:grpSp>
          <p:nvGrpSpPr>
            <p:cNvPr id="16" name="Grup 15">
              <a:extLst>
                <a:ext uri="{FF2B5EF4-FFF2-40B4-BE49-F238E27FC236}">
                  <a16:creationId xmlns:a16="http://schemas.microsoft.com/office/drawing/2014/main" id="{3408E935-BDDD-42EF-A5FC-A42B5CAA82F0}"/>
                </a:ext>
              </a:extLst>
            </p:cNvPr>
            <p:cNvGrpSpPr/>
            <p:nvPr/>
          </p:nvGrpSpPr>
          <p:grpSpPr>
            <a:xfrm>
              <a:off x="3068830" y="460093"/>
              <a:ext cx="5992257" cy="798234"/>
              <a:chOff x="3068830" y="460093"/>
              <a:chExt cx="5992257" cy="798234"/>
            </a:xfrm>
          </p:grpSpPr>
          <p:pic>
            <p:nvPicPr>
              <p:cNvPr id="17" name="Picture 33">
                <a:extLst>
                  <a:ext uri="{FF2B5EF4-FFF2-40B4-BE49-F238E27FC236}">
                    <a16:creationId xmlns:a16="http://schemas.microsoft.com/office/drawing/2014/main" id="{60686CEE-AA65-454E-8E48-A96DB111F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8830" y="460093"/>
                <a:ext cx="832137" cy="798234"/>
              </a:xfrm>
              <a:prstGeom prst="rect">
                <a:avLst/>
              </a:prstGeom>
            </p:spPr>
          </p:pic>
          <p:sp>
            <p:nvSpPr>
              <p:cNvPr id="19" name="TextBox 37">
                <a:extLst>
                  <a:ext uri="{FF2B5EF4-FFF2-40B4-BE49-F238E27FC236}">
                    <a16:creationId xmlns:a16="http://schemas.microsoft.com/office/drawing/2014/main" id="{971CFF5F-4EAE-44CE-AF87-A5202A0BDF69}"/>
                  </a:ext>
                </a:extLst>
              </p:cNvPr>
              <p:cNvSpPr txBox="1"/>
              <p:nvPr/>
            </p:nvSpPr>
            <p:spPr>
              <a:xfrm>
                <a:off x="3900967" y="708651"/>
                <a:ext cx="5160120" cy="357382"/>
              </a:xfrm>
              <a:prstGeom prst="rect">
                <a:avLst/>
              </a:prstGeom>
              <a:noFill/>
            </p:spPr>
            <p:txBody>
              <a:bodyPr wrap="square" rtlCol="0" anchor="ctr">
                <a:spAutoFit/>
              </a:bodyPr>
              <a:lstStyle/>
              <a:p>
                <a:pPr lvl="0" algn="ctr" defTabSz="1600200">
                  <a:lnSpc>
                    <a:spcPct val="90000"/>
                  </a:lnSpc>
                  <a:spcBef>
                    <a:spcPct val="0"/>
                  </a:spcBef>
                  <a:spcAft>
                    <a:spcPct val="35000"/>
                  </a:spcAft>
                </a:pPr>
                <a:r>
                  <a:rPr lang="tr-TR" sz="2400" dirty="0">
                    <a:solidFill>
                      <a:schemeClr val="accent4">
                        <a:lumMod val="60000"/>
                        <a:lumOff val="40000"/>
                      </a:schemeClr>
                    </a:solidFill>
                    <a:latin typeface="Arial Black" panose="020B0A04020102020204" pitchFamily="34" charset="0"/>
                  </a:rPr>
                  <a:t>DENETİM – YAPTIRIM</a:t>
                </a:r>
              </a:p>
            </p:txBody>
          </p:sp>
        </p:grpSp>
      </p:grpSp>
      <p:sp>
        <p:nvSpPr>
          <p:cNvPr id="20" name="Yatay Kaydırma 19"/>
          <p:cNvSpPr/>
          <p:nvPr/>
        </p:nvSpPr>
        <p:spPr>
          <a:xfrm>
            <a:off x="465993" y="1675195"/>
            <a:ext cx="3314700" cy="1076797"/>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tr-TR" b="1"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6502 sayılı Tüketicinin Korunması Hakkında Kanun’un 77 Mad.</a:t>
            </a:r>
          </a:p>
        </p:txBody>
      </p:sp>
      <p:sp>
        <p:nvSpPr>
          <p:cNvPr id="22" name="Aşağı Ok 21"/>
          <p:cNvSpPr/>
          <p:nvPr/>
        </p:nvSpPr>
        <p:spPr>
          <a:xfrm rot="16200000">
            <a:off x="4050533" y="1807909"/>
            <a:ext cx="512058" cy="81136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atay Kaydırma 22"/>
          <p:cNvSpPr/>
          <p:nvPr/>
        </p:nvSpPr>
        <p:spPr>
          <a:xfrm>
            <a:off x="4832431" y="1581410"/>
            <a:ext cx="2755331" cy="1076797"/>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tr-TR" b="1"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CİMER – HFA Şikayet Sistemi – Alo 175</a:t>
            </a:r>
          </a:p>
        </p:txBody>
      </p:sp>
      <p:sp>
        <p:nvSpPr>
          <p:cNvPr id="24" name="Aşağı Ok 23"/>
          <p:cNvSpPr/>
          <p:nvPr/>
        </p:nvSpPr>
        <p:spPr>
          <a:xfrm rot="16200000">
            <a:off x="7857602" y="1714124"/>
            <a:ext cx="512058" cy="81136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Yatay Kaydırma 24"/>
          <p:cNvSpPr/>
          <p:nvPr/>
        </p:nvSpPr>
        <p:spPr>
          <a:xfrm>
            <a:off x="8639500" y="1451212"/>
            <a:ext cx="2931177" cy="1206996"/>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tr-TR" sz="2000" b="1" dirty="0">
                <a:solidFill>
                  <a:srgbClr val="002060"/>
                </a:solidFill>
              </a:rPr>
              <a:t>2024 Yılında her bir aykırılık için ayrı ayrı </a:t>
            </a:r>
            <a:r>
              <a:rPr lang="tr-TR" sz="2000" b="1" dirty="0">
                <a:solidFill>
                  <a:srgbClr val="C00000"/>
                </a:solidFill>
              </a:rPr>
              <a:t>2.172 TL. İPC. </a:t>
            </a:r>
            <a:r>
              <a:rPr lang="tr-TR" sz="2000" b="1" dirty="0">
                <a:solidFill>
                  <a:srgbClr val="002060"/>
                </a:solidFill>
              </a:rPr>
              <a:t>uygulanır.</a:t>
            </a:r>
            <a:endParaRPr lang="tr-TR" sz="2000" b="1" dirty="0">
              <a:solidFill>
                <a:srgbClr val="002060"/>
              </a:solidFill>
              <a:latin typeface="Cambria" panose="02040503050406030204" pitchFamily="18" charset="0"/>
              <a:ea typeface="Cambria" panose="02040503050406030204" pitchFamily="18" charset="0"/>
            </a:endParaRPr>
          </a:p>
        </p:txBody>
      </p:sp>
      <p:pic>
        <p:nvPicPr>
          <p:cNvPr id="3136" name="Picture 64" descr="Ticaret Bakanlığı'ndan tüketicilere 'efsane kasım' uyarısı - Son Dakika  Haberle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667" y="3033346"/>
            <a:ext cx="5564333" cy="3552092"/>
          </a:xfrm>
          <a:prstGeom prst="rect">
            <a:avLst/>
          </a:prstGeom>
          <a:noFill/>
          <a:extLst>
            <a:ext uri="{909E8E84-426E-40DD-AFC4-6F175D3DCCD1}">
              <a14:hiddenFill xmlns:a14="http://schemas.microsoft.com/office/drawing/2010/main">
                <a:solidFill>
                  <a:srgbClr val="FFFFFF"/>
                </a:solidFill>
              </a14:hiddenFill>
            </a:ext>
          </a:extLst>
        </p:spPr>
      </p:pic>
      <p:pic>
        <p:nvPicPr>
          <p:cNvPr id="3138" name="Picture 66" descr="Ticaret Bakanlığından fiyat listesi kararı!"/>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4568" y="3054264"/>
            <a:ext cx="5011617" cy="353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97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1DDA367-6AED-469E-AF56-5F7C5C5833E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24960" y="3158836"/>
            <a:ext cx="3082461" cy="2935654"/>
          </a:xfrm>
          <a:prstGeom prst="rect">
            <a:avLst/>
          </a:prstGeom>
        </p:spPr>
      </p:pic>
      <p:sp>
        <p:nvSpPr>
          <p:cNvPr id="2" name="Metin kutusu 1"/>
          <p:cNvSpPr txBox="1"/>
          <p:nvPr/>
        </p:nvSpPr>
        <p:spPr>
          <a:xfrm>
            <a:off x="1309254" y="1428148"/>
            <a:ext cx="10636651" cy="4708981"/>
          </a:xfrm>
          <a:prstGeom prst="rect">
            <a:avLst/>
          </a:prstGeom>
          <a:noFill/>
        </p:spPr>
        <p:txBody>
          <a:bodyPr wrap="square" rtlCol="0">
            <a:spAutoFit/>
          </a:bodyPr>
          <a:lstStyle/>
          <a:p>
            <a:pPr lvl="0" algn="ctr">
              <a:defRPr/>
            </a:pPr>
            <a:endParaRPr lang="tr-TR" sz="4400" b="1" dirty="0">
              <a:solidFill>
                <a:srgbClr val="002060"/>
              </a:solidFill>
              <a:latin typeface="Cambria" panose="02040503050406030204" pitchFamily="18" charset="0"/>
              <a:ea typeface="Cambria" panose="02040503050406030204" pitchFamily="18" charset="0"/>
            </a:endParaRPr>
          </a:p>
          <a:p>
            <a:pPr lvl="0" algn="ctr">
              <a:defRPr/>
            </a:pPr>
            <a:r>
              <a:rPr lang="tr-TR" sz="48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TEŞEKKÜR EDERİZ.</a:t>
            </a:r>
          </a:p>
          <a:p>
            <a:pPr algn="ctr"/>
            <a:r>
              <a:rPr lang="tr-TR" sz="4800" b="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Ferudun KARATAŞ</a:t>
            </a:r>
            <a:r>
              <a:rPr lang="tr-TR" sz="4000" b="1" dirty="0">
                <a:solidFill>
                  <a:schemeClr val="accent4">
                    <a:lumMod val="50000"/>
                  </a:schemeClr>
                </a:solidFill>
              </a:rPr>
              <a:t/>
            </a:r>
            <a:br>
              <a:rPr lang="tr-TR" sz="4000" b="1" dirty="0">
                <a:solidFill>
                  <a:schemeClr val="accent4">
                    <a:lumMod val="50000"/>
                  </a:schemeClr>
                </a:solidFill>
              </a:rPr>
            </a:br>
            <a:r>
              <a:rPr lang="tr-TR" sz="4000" b="1" dirty="0">
                <a:solidFill>
                  <a:schemeClr val="accent4">
                    <a:lumMod val="50000"/>
                  </a:schemeClr>
                </a:solidFill>
              </a:rPr>
              <a:t>Ticaret İl Müdürü</a:t>
            </a:r>
            <a:r>
              <a:rPr lang="tr-TR" sz="4000" dirty="0">
                <a:solidFill>
                  <a:srgbClr val="C00000"/>
                </a:solidFill>
              </a:rPr>
              <a:t/>
            </a:r>
            <a:br>
              <a:rPr lang="tr-TR" sz="4000" dirty="0">
                <a:solidFill>
                  <a:srgbClr val="C00000"/>
                </a:solidFill>
              </a:rPr>
            </a:br>
            <a:endParaRPr lang="tr-TR" sz="4000" dirty="0">
              <a:solidFill>
                <a:srgbClr val="C00000"/>
              </a:solidFill>
            </a:endParaRPr>
          </a:p>
          <a:p>
            <a:pPr lvl="0" algn="ctr">
              <a:defRPr/>
            </a:pPr>
            <a:endParaRPr lang="tr-TR" sz="4000" b="1" dirty="0">
              <a:solidFill>
                <a:srgbClr val="002060"/>
              </a:solidFill>
              <a:latin typeface="Cambria" panose="02040503050406030204" pitchFamily="18" charset="0"/>
              <a:ea typeface="Cambria" panose="02040503050406030204" pitchFamily="18" charset="0"/>
            </a:endParaRPr>
          </a:p>
          <a:p>
            <a:pPr lvl="0" algn="ctr">
              <a:defRPr/>
            </a:pPr>
            <a:endParaRPr lang="tr-TR" sz="4000" b="1" dirty="0">
              <a:solidFill>
                <a:srgbClr val="002060"/>
              </a:solidFill>
              <a:latin typeface="Cambria" panose="02040503050406030204" pitchFamily="18" charset="0"/>
              <a:ea typeface="Cambria" panose="02040503050406030204" pitchFamily="18" charset="0"/>
            </a:endParaRPr>
          </a:p>
        </p:txBody>
      </p:sp>
      <p:sp>
        <p:nvSpPr>
          <p:cNvPr id="4" name="Dikdörtgen 3"/>
          <p:cNvSpPr/>
          <p:nvPr/>
        </p:nvSpPr>
        <p:spPr>
          <a:xfrm>
            <a:off x="4166755" y="5353060"/>
            <a:ext cx="4582390" cy="523220"/>
          </a:xfrm>
          <a:prstGeom prst="rect">
            <a:avLst/>
          </a:prstGeom>
        </p:spPr>
        <p:txBody>
          <a:bodyPr wrap="square">
            <a:spAutoFit/>
          </a:bodyPr>
          <a:lstStyle/>
          <a:p>
            <a:pPr lvl="0" algn="ctr">
              <a:spcBef>
                <a:spcPts val="600"/>
              </a:spcBef>
              <a:spcAft>
                <a:spcPts val="600"/>
              </a:spcAft>
              <a:defRPr/>
            </a:pPr>
            <a:r>
              <a:rPr lang="tr-TR" sz="2800" b="1" dirty="0">
                <a:solidFill>
                  <a:srgbClr val="1B2C57"/>
                </a:solidFill>
                <a:latin typeface="Cambria" panose="02040503050406030204" pitchFamily="18" charset="0"/>
                <a:ea typeface="Cambria" panose="02040503050406030204" pitchFamily="18" charset="0"/>
              </a:rPr>
              <a:t>   </a:t>
            </a:r>
            <a:endParaRPr lang="tr-TR" sz="2400" b="1" dirty="0">
              <a:solidFill>
                <a:srgbClr val="1B2C57"/>
              </a:solidFill>
              <a:latin typeface="Cambria" panose="02040503050406030204" pitchFamily="18" charset="0"/>
              <a:ea typeface="Cambria" panose="02040503050406030204" pitchFamily="18" charset="0"/>
            </a:endParaRPr>
          </a:p>
        </p:txBody>
      </p:sp>
      <p:grpSp>
        <p:nvGrpSpPr>
          <p:cNvPr id="7" name="Grup 6">
            <a:extLst>
              <a:ext uri="{FF2B5EF4-FFF2-40B4-BE49-F238E27FC236}">
                <a16:creationId xmlns:a16="http://schemas.microsoft.com/office/drawing/2014/main" id="{50DBF66E-9131-4EF6-96E2-560FA0FF709A}"/>
              </a:ext>
            </a:extLst>
          </p:cNvPr>
          <p:cNvGrpSpPr/>
          <p:nvPr/>
        </p:nvGrpSpPr>
        <p:grpSpPr>
          <a:xfrm>
            <a:off x="2857501" y="491421"/>
            <a:ext cx="7344551" cy="1042457"/>
            <a:chOff x="3231599" y="607071"/>
            <a:chExt cx="5868009" cy="560536"/>
          </a:xfrm>
        </p:grpSpPr>
        <p:pic>
          <p:nvPicPr>
            <p:cNvPr id="8" name="Picture 26">
              <a:extLst>
                <a:ext uri="{FF2B5EF4-FFF2-40B4-BE49-F238E27FC236}">
                  <a16:creationId xmlns:a16="http://schemas.microsoft.com/office/drawing/2014/main" id="{D620B694-ED54-455F-93C3-44FEDD238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881" y="611512"/>
              <a:ext cx="5711727" cy="556094"/>
            </a:xfrm>
            <a:prstGeom prst="rect">
              <a:avLst/>
            </a:prstGeom>
          </p:spPr>
        </p:pic>
        <p:grpSp>
          <p:nvGrpSpPr>
            <p:cNvPr id="9" name="Grup 8">
              <a:extLst>
                <a:ext uri="{FF2B5EF4-FFF2-40B4-BE49-F238E27FC236}">
                  <a16:creationId xmlns:a16="http://schemas.microsoft.com/office/drawing/2014/main" id="{3408E935-BDDD-42EF-A5FC-A42B5CAA82F0}"/>
                </a:ext>
              </a:extLst>
            </p:cNvPr>
            <p:cNvGrpSpPr/>
            <p:nvPr/>
          </p:nvGrpSpPr>
          <p:grpSpPr>
            <a:xfrm>
              <a:off x="3231599" y="607071"/>
              <a:ext cx="5418281" cy="560536"/>
              <a:chOff x="3231599" y="607071"/>
              <a:chExt cx="5418281" cy="560536"/>
            </a:xfrm>
          </p:grpSpPr>
          <p:pic>
            <p:nvPicPr>
              <p:cNvPr id="10" name="Picture 33">
                <a:extLst>
                  <a:ext uri="{FF2B5EF4-FFF2-40B4-BE49-F238E27FC236}">
                    <a16:creationId xmlns:a16="http://schemas.microsoft.com/office/drawing/2014/main" id="{60686CEE-AA65-454E-8E48-A96DB111F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599" y="607071"/>
                <a:ext cx="784934" cy="560536"/>
              </a:xfrm>
              <a:prstGeom prst="rect">
                <a:avLst/>
              </a:prstGeom>
            </p:spPr>
          </p:pic>
          <p:sp>
            <p:nvSpPr>
              <p:cNvPr id="11" name="TextBox 37">
                <a:extLst>
                  <a:ext uri="{FF2B5EF4-FFF2-40B4-BE49-F238E27FC236}">
                    <a16:creationId xmlns:a16="http://schemas.microsoft.com/office/drawing/2014/main" id="{971CFF5F-4EAE-44CE-AF87-A5202A0BDF69}"/>
                  </a:ext>
                </a:extLst>
              </p:cNvPr>
              <p:cNvSpPr txBox="1"/>
              <p:nvPr/>
            </p:nvSpPr>
            <p:spPr>
              <a:xfrm>
                <a:off x="4100360" y="663922"/>
                <a:ext cx="4549520" cy="446833"/>
              </a:xfrm>
              <a:prstGeom prst="rect">
                <a:avLst/>
              </a:prstGeom>
              <a:noFill/>
            </p:spPr>
            <p:txBody>
              <a:bodyPr wrap="square" rtlCol="0" anchor="ctr">
                <a:spAutoFit/>
              </a:bodyPr>
              <a:lstStyle/>
              <a:p>
                <a:pPr lvl="0" algn="ctr">
                  <a:defRPr/>
                </a:pPr>
                <a:r>
                  <a:rPr lang="tr-TR" sz="2400" b="1" dirty="0">
                    <a:solidFill>
                      <a:srgbClr val="D7AD65"/>
                    </a:solidFill>
                    <a:latin typeface="Cambria" panose="02040503050406030204" pitchFamily="18" charset="0"/>
                    <a:ea typeface="Cambria" panose="02040503050406030204" pitchFamily="18" charset="0"/>
                  </a:rPr>
                  <a:t>T.C. </a:t>
                </a:r>
                <a:r>
                  <a:rPr lang="tr-TR" sz="2400" b="1" dirty="0" smtClean="0">
                    <a:solidFill>
                      <a:srgbClr val="D7AD65"/>
                    </a:solidFill>
                    <a:latin typeface="Cambria" panose="02040503050406030204" pitchFamily="18" charset="0"/>
                    <a:ea typeface="Cambria" panose="02040503050406030204" pitchFamily="18" charset="0"/>
                  </a:rPr>
                  <a:t>KARABÜK </a:t>
                </a:r>
                <a:r>
                  <a:rPr lang="tr-TR" sz="2400" b="1" dirty="0">
                    <a:solidFill>
                      <a:srgbClr val="D7AD65"/>
                    </a:solidFill>
                    <a:latin typeface="Cambria" panose="02040503050406030204" pitchFamily="18" charset="0"/>
                    <a:ea typeface="Cambria" panose="02040503050406030204" pitchFamily="18" charset="0"/>
                  </a:rPr>
                  <a:t>VALİLİĞİ</a:t>
                </a:r>
              </a:p>
              <a:p>
                <a:pPr lvl="0" algn="ctr">
                  <a:defRPr/>
                </a:pPr>
                <a:r>
                  <a:rPr lang="tr-TR" sz="2400" b="1" dirty="0">
                    <a:solidFill>
                      <a:srgbClr val="D7AD65"/>
                    </a:solidFill>
                    <a:latin typeface="Cambria" panose="02040503050406030204" pitchFamily="18" charset="0"/>
                    <a:ea typeface="Cambria" panose="02040503050406030204" pitchFamily="18" charset="0"/>
                  </a:rPr>
                  <a:t>TİCARET İL MÜDÜRLÜĞÜ</a:t>
                </a:r>
              </a:p>
            </p:txBody>
          </p:sp>
        </p:grpSp>
      </p:grpSp>
      <p:pic>
        <p:nvPicPr>
          <p:cNvPr id="12" name="Picture 6">
            <a:extLst>
              <a:ext uri="{FF2B5EF4-FFF2-40B4-BE49-F238E27FC236}">
                <a16:creationId xmlns:a16="http://schemas.microsoft.com/office/drawing/2014/main" id="{81DDA367-6AED-469E-AF56-5F7C5C5833E9}"/>
              </a:ext>
            </a:extLst>
          </p:cNvPr>
          <p:cNvPicPr>
            <a:picLocks/>
          </p:cNvPicPr>
          <p:nvPr/>
        </p:nvPicPr>
        <p:blipFill rotWithShape="1">
          <a:blip r:embed="rId3">
            <a:extLst>
              <a:ext uri="{28A0092B-C50C-407E-A947-70E740481C1C}">
                <a14:useLocalDpi xmlns:a14="http://schemas.microsoft.com/office/drawing/2010/main" val="0"/>
              </a:ext>
            </a:extLst>
          </a:blip>
          <a:srcRect t="49581" r="49602"/>
          <a:stretch/>
        </p:blipFill>
        <p:spPr>
          <a:xfrm>
            <a:off x="10255827" y="10974"/>
            <a:ext cx="1936173" cy="2181507"/>
          </a:xfrm>
          <a:prstGeom prst="rect">
            <a:avLst/>
          </a:prstGeom>
        </p:spPr>
      </p:pic>
      <p:pic>
        <p:nvPicPr>
          <p:cNvPr id="13" name="Resim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76282"/>
            <a:ext cx="12192000" cy="981717"/>
          </a:xfrm>
          <a:prstGeom prst="rect">
            <a:avLst/>
          </a:prstGeom>
        </p:spPr>
      </p:pic>
    </p:spTree>
    <p:extLst>
      <p:ext uri="{BB962C8B-B14F-4D97-AF65-F5344CB8AC3E}">
        <p14:creationId xmlns:p14="http://schemas.microsoft.com/office/powerpoint/2010/main" val="3391371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87588" y="189266"/>
            <a:ext cx="7416824" cy="396000"/>
          </a:xfrm>
        </p:spPr>
        <p:txBody>
          <a:bodyPr>
            <a:normAutofit fontScale="90000"/>
          </a:bodyPr>
          <a:lstStyle/>
          <a:p>
            <a:pPr algn="ctr"/>
            <a:r>
              <a:rPr lang="tr-TR" sz="3500" dirty="0">
                <a:solidFill>
                  <a:schemeClr val="bg1"/>
                </a:solidFill>
                <a:latin typeface="+mn-lt"/>
              </a:rPr>
              <a:t>KAPSAM</a:t>
            </a:r>
          </a:p>
        </p:txBody>
      </p:sp>
      <p:sp>
        <p:nvSpPr>
          <p:cNvPr id="3" name="Slayt Numarası Yer Tutucusu 2"/>
          <p:cNvSpPr>
            <a:spLocks noGrp="1"/>
          </p:cNvSpPr>
          <p:nvPr>
            <p:ph type="sldNum" sz="quarter" idx="12"/>
          </p:nvPr>
        </p:nvSpPr>
        <p:spPr>
          <a:xfrm>
            <a:off x="9254718" y="6492875"/>
            <a:ext cx="2743200" cy="365125"/>
          </a:xfrm>
        </p:spPr>
        <p:txBody>
          <a:bodyPr/>
          <a:lstStyle/>
          <a:p>
            <a:fld id="{1FF3AC0A-9232-4737-911F-7A5D540FD6F8}" type="slidenum">
              <a:rPr lang="tr-TR" smtClean="0"/>
              <a:t>2</a:t>
            </a:fld>
            <a:endParaRPr lang="tr-TR"/>
          </a:p>
        </p:txBody>
      </p:sp>
      <p:pic>
        <p:nvPicPr>
          <p:cNvPr id="35" name="Picture 6">
            <a:extLst>
              <a:ext uri="{FF2B5EF4-FFF2-40B4-BE49-F238E27FC236}">
                <a16:creationId xmlns:a16="http://schemas.microsoft.com/office/drawing/2014/main" id="{81DDA367-6AED-469E-AF56-5F7C5C5833E9}"/>
              </a:ext>
            </a:extLst>
          </p:cNvPr>
          <p:cNvPicPr>
            <a:picLocks/>
          </p:cNvPicPr>
          <p:nvPr/>
        </p:nvPicPr>
        <p:blipFill rotWithShape="1">
          <a:blip r:embed="rId3" cstate="print">
            <a:extLst>
              <a:ext uri="{28A0092B-C50C-407E-A947-70E740481C1C}">
                <a14:useLocalDpi xmlns:a14="http://schemas.microsoft.com/office/drawing/2010/main" val="0"/>
              </a:ext>
            </a:extLst>
          </a:blip>
          <a:srcRect t="49581" r="49602"/>
          <a:stretch/>
        </p:blipFill>
        <p:spPr>
          <a:xfrm>
            <a:off x="10962409" y="10975"/>
            <a:ext cx="1229591" cy="1287890"/>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185" y="269025"/>
            <a:ext cx="3844677" cy="2667930"/>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7588" y="269025"/>
            <a:ext cx="4139540" cy="2705930"/>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3998" y="3262273"/>
            <a:ext cx="3328366" cy="3230602"/>
          </a:xfrm>
          <a:prstGeom prst="rect">
            <a:avLst/>
          </a:prstGeom>
        </p:spPr>
      </p:pic>
      <p:pic>
        <p:nvPicPr>
          <p:cNvPr id="11" name="Picture 2" descr="Lokanta, restoran, kafe ve pastanelerde fiyat listesi zorunluluğu - Köroğlu  Gazetesi | Bolu son dakika haberl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6798" y="3285141"/>
            <a:ext cx="4033864" cy="3207734"/>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94" y="3262273"/>
            <a:ext cx="3382250" cy="3230814"/>
          </a:xfrm>
          <a:prstGeom prst="rect">
            <a:avLst/>
          </a:prstGeom>
        </p:spPr>
      </p:pic>
    </p:spTree>
    <p:extLst>
      <p:ext uri="{BB962C8B-B14F-4D97-AF65-F5344CB8AC3E}">
        <p14:creationId xmlns:p14="http://schemas.microsoft.com/office/powerpoint/2010/main" val="186253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87588" y="189266"/>
            <a:ext cx="7416824" cy="396000"/>
          </a:xfrm>
        </p:spPr>
        <p:txBody>
          <a:bodyPr>
            <a:normAutofit fontScale="90000"/>
          </a:bodyPr>
          <a:lstStyle/>
          <a:p>
            <a:pPr algn="ctr"/>
            <a:r>
              <a:rPr lang="tr-TR" sz="3500" dirty="0">
                <a:solidFill>
                  <a:schemeClr val="bg1"/>
                </a:solidFill>
                <a:latin typeface="+mn-lt"/>
              </a:rPr>
              <a:t>KAPSAM</a:t>
            </a:r>
          </a:p>
        </p:txBody>
      </p:sp>
      <p:sp>
        <p:nvSpPr>
          <p:cNvPr id="3" name="Slayt Numarası Yer Tutucusu 2"/>
          <p:cNvSpPr>
            <a:spLocks noGrp="1"/>
          </p:cNvSpPr>
          <p:nvPr>
            <p:ph type="sldNum" sz="quarter" idx="12"/>
          </p:nvPr>
        </p:nvSpPr>
        <p:spPr>
          <a:xfrm>
            <a:off x="9254718" y="6492875"/>
            <a:ext cx="2743200" cy="365125"/>
          </a:xfrm>
        </p:spPr>
        <p:txBody>
          <a:bodyPr/>
          <a:lstStyle/>
          <a:p>
            <a:fld id="{1FF3AC0A-9232-4737-911F-7A5D540FD6F8}" type="slidenum">
              <a:rPr lang="tr-TR" smtClean="0"/>
              <a:t>3</a:t>
            </a:fld>
            <a:endParaRPr lang="tr-TR"/>
          </a:p>
        </p:txBody>
      </p:sp>
      <p:grpSp>
        <p:nvGrpSpPr>
          <p:cNvPr id="18" name="Grup 17">
            <a:extLst>
              <a:ext uri="{FF2B5EF4-FFF2-40B4-BE49-F238E27FC236}">
                <a16:creationId xmlns:a16="http://schemas.microsoft.com/office/drawing/2014/main" id="{50DBF66E-9131-4EF6-96E2-560FA0FF709A}"/>
              </a:ext>
            </a:extLst>
          </p:cNvPr>
          <p:cNvGrpSpPr/>
          <p:nvPr/>
        </p:nvGrpSpPr>
        <p:grpSpPr>
          <a:xfrm>
            <a:off x="3647856" y="175110"/>
            <a:ext cx="5357159" cy="739479"/>
            <a:chOff x="3068830" y="516351"/>
            <a:chExt cx="6127795" cy="741975"/>
          </a:xfrm>
        </p:grpSpPr>
        <p:pic>
          <p:nvPicPr>
            <p:cNvPr id="29" name="Picture 26">
              <a:extLst>
                <a:ext uri="{FF2B5EF4-FFF2-40B4-BE49-F238E27FC236}">
                  <a16:creationId xmlns:a16="http://schemas.microsoft.com/office/drawing/2014/main" id="{D620B694-ED54-455F-93C3-44FEDD238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898" y="572383"/>
              <a:ext cx="5711727" cy="629910"/>
            </a:xfrm>
            <a:prstGeom prst="rect">
              <a:avLst/>
            </a:prstGeom>
          </p:spPr>
        </p:pic>
        <p:grpSp>
          <p:nvGrpSpPr>
            <p:cNvPr id="30" name="Grup 29">
              <a:extLst>
                <a:ext uri="{FF2B5EF4-FFF2-40B4-BE49-F238E27FC236}">
                  <a16:creationId xmlns:a16="http://schemas.microsoft.com/office/drawing/2014/main" id="{3408E935-BDDD-42EF-A5FC-A42B5CAA82F0}"/>
                </a:ext>
              </a:extLst>
            </p:cNvPr>
            <p:cNvGrpSpPr/>
            <p:nvPr/>
          </p:nvGrpSpPr>
          <p:grpSpPr>
            <a:xfrm>
              <a:off x="3068830" y="516351"/>
              <a:ext cx="5992257" cy="741975"/>
              <a:chOff x="3068830" y="516351"/>
              <a:chExt cx="5992257" cy="741975"/>
            </a:xfrm>
          </p:grpSpPr>
          <p:pic>
            <p:nvPicPr>
              <p:cNvPr id="33" name="Picture 33">
                <a:extLst>
                  <a:ext uri="{FF2B5EF4-FFF2-40B4-BE49-F238E27FC236}">
                    <a16:creationId xmlns:a16="http://schemas.microsoft.com/office/drawing/2014/main" id="{60686CEE-AA65-454E-8E48-A96DB111F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830" y="516351"/>
                <a:ext cx="832137" cy="741975"/>
              </a:xfrm>
              <a:prstGeom prst="rect">
                <a:avLst/>
              </a:prstGeom>
            </p:spPr>
          </p:pic>
          <p:sp>
            <p:nvSpPr>
              <p:cNvPr id="34" name="TextBox 37">
                <a:extLst>
                  <a:ext uri="{FF2B5EF4-FFF2-40B4-BE49-F238E27FC236}">
                    <a16:creationId xmlns:a16="http://schemas.microsoft.com/office/drawing/2014/main" id="{971CFF5F-4EAE-44CE-AF87-A5202A0BDF69}"/>
                  </a:ext>
                </a:extLst>
              </p:cNvPr>
              <p:cNvSpPr txBox="1"/>
              <p:nvPr/>
            </p:nvSpPr>
            <p:spPr>
              <a:xfrm>
                <a:off x="3900967" y="646465"/>
                <a:ext cx="5160120" cy="481752"/>
              </a:xfrm>
              <a:prstGeom prst="rect">
                <a:avLst/>
              </a:prstGeom>
              <a:noFill/>
            </p:spPr>
            <p:txBody>
              <a:bodyPr wrap="square" rtlCol="0" anchor="ctr">
                <a:spAutoFit/>
              </a:bodyPr>
              <a:lstStyle/>
              <a:p>
                <a:pPr lvl="0" algn="ctr" defTabSz="1600200">
                  <a:lnSpc>
                    <a:spcPct val="90000"/>
                  </a:lnSpc>
                  <a:spcBef>
                    <a:spcPct val="0"/>
                  </a:spcBef>
                  <a:spcAft>
                    <a:spcPct val="35000"/>
                  </a:spcAft>
                </a:pPr>
                <a:r>
                  <a:rPr lang="tr-TR" sz="2800" dirty="0">
                    <a:solidFill>
                      <a:schemeClr val="accent4">
                        <a:lumMod val="60000"/>
                        <a:lumOff val="40000"/>
                      </a:schemeClr>
                    </a:solidFill>
                    <a:latin typeface="Arial Black" panose="020B0A04020102020204" pitchFamily="34" charset="0"/>
                  </a:rPr>
                  <a:t> Mevzuat</a:t>
                </a:r>
              </a:p>
            </p:txBody>
          </p:sp>
        </p:grpSp>
      </p:grpSp>
      <p:pic>
        <p:nvPicPr>
          <p:cNvPr id="35" name="Picture 6">
            <a:extLst>
              <a:ext uri="{FF2B5EF4-FFF2-40B4-BE49-F238E27FC236}">
                <a16:creationId xmlns:a16="http://schemas.microsoft.com/office/drawing/2014/main" id="{81DDA367-6AED-469E-AF56-5F7C5C5833E9}"/>
              </a:ext>
            </a:extLst>
          </p:cNvPr>
          <p:cNvPicPr>
            <a:picLocks/>
          </p:cNvPicPr>
          <p:nvPr/>
        </p:nvPicPr>
        <p:blipFill rotWithShape="1">
          <a:blip r:embed="rId5" cstate="print">
            <a:extLst>
              <a:ext uri="{28A0092B-C50C-407E-A947-70E740481C1C}">
                <a14:useLocalDpi xmlns:a14="http://schemas.microsoft.com/office/drawing/2010/main" val="0"/>
              </a:ext>
            </a:extLst>
          </a:blip>
          <a:srcRect t="49581" r="49602"/>
          <a:stretch/>
        </p:blipFill>
        <p:spPr>
          <a:xfrm>
            <a:off x="10962409" y="10975"/>
            <a:ext cx="1229591" cy="1287890"/>
          </a:xfrm>
          <a:prstGeom prst="rect">
            <a:avLst/>
          </a:prstGeom>
        </p:spPr>
      </p:pic>
      <p:sp>
        <p:nvSpPr>
          <p:cNvPr id="36" name="Yuvarlatılmış Dikdörtgen 35"/>
          <p:cNvSpPr/>
          <p:nvPr/>
        </p:nvSpPr>
        <p:spPr>
          <a:xfrm>
            <a:off x="5396248" y="1397358"/>
            <a:ext cx="6490049" cy="5074275"/>
          </a:xfrm>
          <a:prstGeom prst="roundRect">
            <a:avLst/>
          </a:prstGeom>
          <a:solidFill>
            <a:schemeClr val="accent4">
              <a:lumMod val="20000"/>
              <a:lumOff val="80000"/>
              <a:alpha val="90000"/>
            </a:schemeClr>
          </a:solidFill>
          <a:ln w="28575">
            <a:solidFill>
              <a:srgbClr val="C00000"/>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algn="just">
              <a:defRPr/>
            </a:pPr>
            <a:r>
              <a:rPr lang="tr-TR" sz="2000" b="1" kern="0" noProof="1">
                <a:solidFill>
                  <a:srgbClr val="FF0000"/>
                </a:solidFill>
                <a:latin typeface="Cambria" pitchFamily="18" charset="0"/>
              </a:rPr>
              <a:t>19.12.2023</a:t>
            </a:r>
            <a:r>
              <a:rPr lang="tr-TR" sz="2000" b="1" kern="0" noProof="1">
                <a:solidFill>
                  <a:srgbClr val="002060"/>
                </a:solidFill>
                <a:latin typeface="Cambria" pitchFamily="18" charset="0"/>
              </a:rPr>
              <a:t> Tarih ve 32404 Sayılı Resmi Gazete ;</a:t>
            </a:r>
          </a:p>
          <a:p>
            <a:pPr lvl="0" algn="just">
              <a:defRPr/>
            </a:pPr>
            <a:endParaRPr lang="tr-TR" sz="2000" b="1" kern="0" noProof="1">
              <a:solidFill>
                <a:srgbClr val="002060"/>
              </a:solidFill>
              <a:latin typeface="Cambria" pitchFamily="18" charset="0"/>
            </a:endParaRPr>
          </a:p>
          <a:p>
            <a:pPr lvl="0" algn="just">
              <a:defRPr/>
            </a:pPr>
            <a:r>
              <a:rPr lang="tr-TR" sz="2000" b="1" kern="0" noProof="1">
                <a:solidFill>
                  <a:srgbClr val="002060"/>
                </a:solidFill>
                <a:latin typeface="Cambria" pitchFamily="18" charset="0"/>
              </a:rPr>
              <a:t>Fiyat Etiketi Yönetmeliği’nin «</a:t>
            </a:r>
            <a:r>
              <a:rPr lang="tr-TR" sz="2000" b="1" kern="0" noProof="1">
                <a:solidFill>
                  <a:srgbClr val="FF0000"/>
                </a:solidFill>
                <a:latin typeface="Cambria" pitchFamily="18" charset="0"/>
              </a:rPr>
              <a:t>Tarife ve Fiyat Listesi</a:t>
            </a:r>
            <a:r>
              <a:rPr lang="tr-TR" sz="2000" b="1" kern="0" noProof="1">
                <a:solidFill>
                  <a:srgbClr val="002060"/>
                </a:solidFill>
                <a:latin typeface="Cambria" pitchFamily="18" charset="0"/>
              </a:rPr>
              <a:t>» Başlıklı 8 inci maddesinin 1 inci fıkrası,</a:t>
            </a:r>
          </a:p>
          <a:p>
            <a:pPr lvl="0" algn="just">
              <a:defRPr/>
            </a:pPr>
            <a:endParaRPr lang="tr-TR" sz="2000" b="1" kern="0" noProof="1">
              <a:solidFill>
                <a:srgbClr val="002060"/>
              </a:solidFill>
              <a:latin typeface="Cambria" pitchFamily="18" charset="0"/>
            </a:endParaRPr>
          </a:p>
          <a:p>
            <a:pPr lvl="0" algn="just">
              <a:defRPr/>
            </a:pPr>
            <a:r>
              <a:rPr lang="tr-TR" sz="2000" b="1" kern="0" noProof="1">
                <a:solidFill>
                  <a:srgbClr val="002060"/>
                </a:solidFill>
                <a:latin typeface="Cambria" pitchFamily="18" charset="0"/>
              </a:rPr>
              <a:t> </a:t>
            </a:r>
            <a:r>
              <a:rPr lang="tr-TR" sz="2000" b="1" kern="0" dirty="0">
                <a:solidFill>
                  <a:schemeClr val="accent2">
                    <a:lumMod val="50000"/>
                  </a:schemeClr>
                </a:solidFill>
                <a:latin typeface="Cambria" pitchFamily="18" charset="0"/>
              </a:rPr>
              <a:t>«Hizmetlerin özelliğine ve tüketiciye sunuluş biçimine göre, tarife ve fiyat listelerine ilişkin belge, levha, pano ve benzerleri, hizmetin sunulduğu işyerinde, ayrıca lokanta, restoran, kafe, pastane ve benzeri yiyecek ve içecek hizmeti sunulan işyerlerinde ise işyerinin giriş kapısının önüne ve hizmet sunulan masaların üstüne, tüketiciler tarafından kolaylıkla görülebilir ve okunabilir şekilde asılır, takılır veya konulur.»</a:t>
            </a:r>
          </a:p>
        </p:txBody>
      </p:sp>
      <p:pic>
        <p:nvPicPr>
          <p:cNvPr id="4098" name="Picture 2" descr="E:\SUNUM\fiyat etiketi 3.jf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456" y="1738648"/>
            <a:ext cx="4919730" cy="466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9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87588" y="189266"/>
            <a:ext cx="7416824" cy="396000"/>
          </a:xfrm>
        </p:spPr>
        <p:txBody>
          <a:bodyPr>
            <a:normAutofit fontScale="90000"/>
          </a:bodyPr>
          <a:lstStyle/>
          <a:p>
            <a:pPr algn="ctr"/>
            <a:r>
              <a:rPr lang="tr-TR" sz="3500" dirty="0">
                <a:solidFill>
                  <a:schemeClr val="bg1"/>
                </a:solidFill>
                <a:latin typeface="+mn-lt"/>
              </a:rPr>
              <a:t>KAPSAM</a:t>
            </a:r>
          </a:p>
        </p:txBody>
      </p:sp>
      <p:sp>
        <p:nvSpPr>
          <p:cNvPr id="3" name="Slayt Numarası Yer Tutucusu 2"/>
          <p:cNvSpPr>
            <a:spLocks noGrp="1"/>
          </p:cNvSpPr>
          <p:nvPr>
            <p:ph type="sldNum" sz="quarter" idx="12"/>
          </p:nvPr>
        </p:nvSpPr>
        <p:spPr>
          <a:xfrm>
            <a:off x="9333441" y="6492875"/>
            <a:ext cx="2743200" cy="365125"/>
          </a:xfrm>
        </p:spPr>
        <p:txBody>
          <a:bodyPr/>
          <a:lstStyle/>
          <a:p>
            <a:fld id="{1FF3AC0A-9232-4737-911F-7A5D540FD6F8}" type="slidenum">
              <a:rPr lang="tr-TR" smtClean="0"/>
              <a:t>4</a:t>
            </a:fld>
            <a:endParaRPr lang="tr-TR" dirty="0"/>
          </a:p>
        </p:txBody>
      </p:sp>
      <p:grpSp>
        <p:nvGrpSpPr>
          <p:cNvPr id="18" name="Grup 17">
            <a:extLst>
              <a:ext uri="{FF2B5EF4-FFF2-40B4-BE49-F238E27FC236}">
                <a16:creationId xmlns:a16="http://schemas.microsoft.com/office/drawing/2014/main" id="{50DBF66E-9131-4EF6-96E2-560FA0FF709A}"/>
              </a:ext>
            </a:extLst>
          </p:cNvPr>
          <p:cNvGrpSpPr/>
          <p:nvPr/>
        </p:nvGrpSpPr>
        <p:grpSpPr>
          <a:xfrm>
            <a:off x="3093277" y="151782"/>
            <a:ext cx="6694667" cy="1006275"/>
            <a:chOff x="3068830" y="516351"/>
            <a:chExt cx="6127795" cy="741975"/>
          </a:xfrm>
        </p:grpSpPr>
        <p:pic>
          <p:nvPicPr>
            <p:cNvPr id="29" name="Picture 26">
              <a:extLst>
                <a:ext uri="{FF2B5EF4-FFF2-40B4-BE49-F238E27FC236}">
                  <a16:creationId xmlns:a16="http://schemas.microsoft.com/office/drawing/2014/main" id="{D620B694-ED54-455F-93C3-44FEDD238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898" y="572383"/>
              <a:ext cx="5711727" cy="629910"/>
            </a:xfrm>
            <a:prstGeom prst="rect">
              <a:avLst/>
            </a:prstGeom>
          </p:spPr>
        </p:pic>
        <p:grpSp>
          <p:nvGrpSpPr>
            <p:cNvPr id="30" name="Grup 29">
              <a:extLst>
                <a:ext uri="{FF2B5EF4-FFF2-40B4-BE49-F238E27FC236}">
                  <a16:creationId xmlns:a16="http://schemas.microsoft.com/office/drawing/2014/main" id="{3408E935-BDDD-42EF-A5FC-A42B5CAA82F0}"/>
                </a:ext>
              </a:extLst>
            </p:cNvPr>
            <p:cNvGrpSpPr/>
            <p:nvPr/>
          </p:nvGrpSpPr>
          <p:grpSpPr>
            <a:xfrm>
              <a:off x="3068830" y="516351"/>
              <a:ext cx="5992257" cy="741975"/>
              <a:chOff x="3068830" y="516351"/>
              <a:chExt cx="5992257" cy="741975"/>
            </a:xfrm>
          </p:grpSpPr>
          <p:pic>
            <p:nvPicPr>
              <p:cNvPr id="33" name="Picture 33">
                <a:extLst>
                  <a:ext uri="{FF2B5EF4-FFF2-40B4-BE49-F238E27FC236}">
                    <a16:creationId xmlns:a16="http://schemas.microsoft.com/office/drawing/2014/main" id="{60686CEE-AA65-454E-8E48-A96DB111F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830" y="516351"/>
                <a:ext cx="832137" cy="741975"/>
              </a:xfrm>
              <a:prstGeom prst="rect">
                <a:avLst/>
              </a:prstGeom>
            </p:spPr>
          </p:pic>
          <p:sp>
            <p:nvSpPr>
              <p:cNvPr id="34" name="TextBox 37">
                <a:extLst>
                  <a:ext uri="{FF2B5EF4-FFF2-40B4-BE49-F238E27FC236}">
                    <a16:creationId xmlns:a16="http://schemas.microsoft.com/office/drawing/2014/main" id="{971CFF5F-4EAE-44CE-AF87-A5202A0BDF69}"/>
                  </a:ext>
                </a:extLst>
              </p:cNvPr>
              <p:cNvSpPr txBox="1"/>
              <p:nvPr/>
            </p:nvSpPr>
            <p:spPr>
              <a:xfrm>
                <a:off x="3900967" y="597922"/>
                <a:ext cx="5160120" cy="578841"/>
              </a:xfrm>
              <a:prstGeom prst="rect">
                <a:avLst/>
              </a:prstGeom>
              <a:noFill/>
            </p:spPr>
            <p:txBody>
              <a:bodyPr wrap="square" rtlCol="0" anchor="ctr">
                <a:spAutoFit/>
              </a:bodyPr>
              <a:lstStyle/>
              <a:p>
                <a:pPr lvl="0" algn="ctr" defTabSz="1600200">
                  <a:spcBef>
                    <a:spcPct val="0"/>
                  </a:spcBef>
                </a:pPr>
                <a:r>
                  <a:rPr lang="tr-TR" sz="2800" dirty="0">
                    <a:solidFill>
                      <a:schemeClr val="accent4">
                        <a:lumMod val="60000"/>
                        <a:lumOff val="40000"/>
                      </a:schemeClr>
                    </a:solidFill>
                    <a:latin typeface="Arial Black" panose="020B0A04020102020204" pitchFamily="34" charset="0"/>
                  </a:rPr>
                  <a:t>UYGULAMA </a:t>
                </a:r>
              </a:p>
              <a:p>
                <a:pPr lvl="0" algn="ctr" defTabSz="1600200">
                  <a:spcBef>
                    <a:spcPct val="0"/>
                  </a:spcBef>
                </a:pPr>
                <a:r>
                  <a:rPr lang="tr-TR" sz="2800" dirty="0">
                    <a:solidFill>
                      <a:schemeClr val="accent4">
                        <a:lumMod val="60000"/>
                        <a:lumOff val="40000"/>
                      </a:schemeClr>
                    </a:solidFill>
                    <a:latin typeface="Arial Black" panose="020B0A04020102020204" pitchFamily="34" charset="0"/>
                  </a:rPr>
                  <a:t>(Yiyecek-İçecek Hizmeti)</a:t>
                </a:r>
              </a:p>
            </p:txBody>
          </p:sp>
        </p:grpSp>
      </p:grpSp>
      <p:pic>
        <p:nvPicPr>
          <p:cNvPr id="35" name="Picture 6">
            <a:extLst>
              <a:ext uri="{FF2B5EF4-FFF2-40B4-BE49-F238E27FC236}">
                <a16:creationId xmlns:a16="http://schemas.microsoft.com/office/drawing/2014/main" id="{81DDA367-6AED-469E-AF56-5F7C5C5833E9}"/>
              </a:ext>
            </a:extLst>
          </p:cNvPr>
          <p:cNvPicPr>
            <a:picLocks/>
          </p:cNvPicPr>
          <p:nvPr/>
        </p:nvPicPr>
        <p:blipFill rotWithShape="1">
          <a:blip r:embed="rId5" cstate="print">
            <a:extLst>
              <a:ext uri="{28A0092B-C50C-407E-A947-70E740481C1C}">
                <a14:useLocalDpi xmlns:a14="http://schemas.microsoft.com/office/drawing/2010/main" val="0"/>
              </a:ext>
            </a:extLst>
          </a:blip>
          <a:srcRect t="49581" r="49602"/>
          <a:stretch/>
        </p:blipFill>
        <p:spPr>
          <a:xfrm>
            <a:off x="10962409" y="10975"/>
            <a:ext cx="1229591" cy="1287890"/>
          </a:xfrm>
          <a:prstGeom prst="rect">
            <a:avLst/>
          </a:prstGeom>
        </p:spPr>
      </p:pic>
      <p:sp>
        <p:nvSpPr>
          <p:cNvPr id="21" name="Yatay Kaydırma 20"/>
          <p:cNvSpPr/>
          <p:nvPr/>
        </p:nvSpPr>
        <p:spPr>
          <a:xfrm>
            <a:off x="841810" y="1453412"/>
            <a:ext cx="4799135" cy="1083726"/>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11200">
              <a:spcBef>
                <a:spcPct val="0"/>
              </a:spcBef>
            </a:pPr>
            <a:r>
              <a:rPr lang="tr-TR" sz="2000" b="1" dirty="0">
                <a:solidFill>
                  <a:schemeClr val="accent5">
                    <a:lumMod val="50000"/>
                  </a:schemeClr>
                </a:solidFill>
                <a:latin typeface="Cambria" panose="02040503050406030204" pitchFamily="18" charset="0"/>
                <a:ea typeface="Cambria" panose="02040503050406030204" pitchFamily="18" charset="0"/>
              </a:rPr>
              <a:t> </a:t>
            </a:r>
            <a:r>
              <a:rPr lang="tr-TR" sz="2000" b="1" dirty="0">
                <a:solidFill>
                  <a:srgbClr val="FF0000"/>
                </a:solidFill>
                <a:latin typeface="Cambria" panose="02040503050406030204" pitchFamily="18" charset="0"/>
                <a:ea typeface="Cambria" panose="02040503050406030204" pitchFamily="18" charset="0"/>
              </a:rPr>
              <a:t>Self – Servis İşyerleri</a:t>
            </a:r>
          </a:p>
          <a:p>
            <a:pPr algn="just" defTabSz="711200">
              <a:spcBef>
                <a:spcPct val="0"/>
              </a:spcBef>
            </a:pPr>
            <a:r>
              <a:rPr lang="tr-TR" sz="2000" b="1" dirty="0">
                <a:solidFill>
                  <a:srgbClr val="FF0000"/>
                </a:solidFill>
                <a:latin typeface="Cambria" panose="02040503050406030204" pitchFamily="18" charset="0"/>
                <a:ea typeface="Cambria" panose="02040503050406030204" pitchFamily="18" charset="0"/>
              </a:rPr>
              <a:t>(masaya servis hizmeti sunulmayan)</a:t>
            </a:r>
          </a:p>
        </p:txBody>
      </p:sp>
      <p:sp>
        <p:nvSpPr>
          <p:cNvPr id="23" name="Yatay Kaydırma 22"/>
          <p:cNvSpPr/>
          <p:nvPr/>
        </p:nvSpPr>
        <p:spPr>
          <a:xfrm>
            <a:off x="850590" y="2949262"/>
            <a:ext cx="4816698" cy="1904991"/>
          </a:xfrm>
          <a:prstGeom prst="horizontalScrol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11200">
              <a:spcBef>
                <a:spcPct val="0"/>
              </a:spcBef>
            </a:pPr>
            <a:r>
              <a:rPr lang="tr-TR" sz="2000" b="1" dirty="0">
                <a:solidFill>
                  <a:schemeClr val="bg1"/>
                </a:solidFill>
                <a:latin typeface="Cambria" panose="02040503050406030204" pitchFamily="18" charset="0"/>
                <a:ea typeface="Cambria" panose="02040503050406030204" pitchFamily="18" charset="0"/>
              </a:rPr>
              <a:t>Sipariş verilen ve Ödeme yapılan noktalarda tüketiciler tarafından kolaylıkla görünebilir ve okunabilir şekilde açıkça yer verilmiş olmalıdır.</a:t>
            </a:r>
          </a:p>
        </p:txBody>
      </p:sp>
      <p:sp>
        <p:nvSpPr>
          <p:cNvPr id="24" name="Aşağı Ok 23"/>
          <p:cNvSpPr/>
          <p:nvPr/>
        </p:nvSpPr>
        <p:spPr>
          <a:xfrm>
            <a:off x="2912719" y="2537135"/>
            <a:ext cx="692439" cy="54091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Yatay Kaydırma 24"/>
          <p:cNvSpPr/>
          <p:nvPr/>
        </p:nvSpPr>
        <p:spPr>
          <a:xfrm>
            <a:off x="7201832" y="1298865"/>
            <a:ext cx="4144458" cy="1221451"/>
          </a:xfrm>
          <a:prstGeom prst="horizont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711200">
              <a:lnSpc>
                <a:spcPct val="90000"/>
              </a:lnSpc>
              <a:spcBef>
                <a:spcPct val="0"/>
              </a:spcBef>
              <a:spcAft>
                <a:spcPct val="35000"/>
              </a:spcAft>
            </a:pPr>
            <a:r>
              <a:rPr lang="tr-TR" sz="2000" b="1" dirty="0">
                <a:solidFill>
                  <a:srgbClr val="002060"/>
                </a:solidFill>
              </a:rPr>
              <a:t>Tarife ve Fiyat Listelerinin </a:t>
            </a:r>
            <a:r>
              <a:rPr lang="tr-TR" sz="2000" b="1" dirty="0">
                <a:solidFill>
                  <a:srgbClr val="FF0000"/>
                </a:solidFill>
              </a:rPr>
              <a:t>Masalar </a:t>
            </a:r>
            <a:r>
              <a:rPr lang="tr-TR" sz="2000" b="1" dirty="0">
                <a:solidFill>
                  <a:srgbClr val="002060"/>
                </a:solidFill>
              </a:rPr>
              <a:t>üzerinde yer verilmesine gerek </a:t>
            </a:r>
            <a:r>
              <a:rPr lang="tr-TR" sz="2000" b="1" dirty="0">
                <a:solidFill>
                  <a:srgbClr val="FF0000"/>
                </a:solidFill>
              </a:rPr>
              <a:t>bulunmamaktadır.</a:t>
            </a:r>
            <a:endParaRPr lang="tr-TR" sz="2000" b="1" dirty="0">
              <a:solidFill>
                <a:srgbClr val="FF0000"/>
              </a:solidFill>
              <a:latin typeface="Cambria" panose="02040503050406030204" pitchFamily="18" charset="0"/>
              <a:ea typeface="Cambria" panose="02040503050406030204" pitchFamily="18" charset="0"/>
            </a:endParaRPr>
          </a:p>
        </p:txBody>
      </p:sp>
      <p:sp>
        <p:nvSpPr>
          <p:cNvPr id="26" name="Aşağı Ok 25"/>
          <p:cNvSpPr/>
          <p:nvPr/>
        </p:nvSpPr>
        <p:spPr>
          <a:xfrm rot="16200000">
            <a:off x="6159419" y="1652788"/>
            <a:ext cx="512058" cy="81136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Aşağı Ok 26"/>
          <p:cNvSpPr/>
          <p:nvPr/>
        </p:nvSpPr>
        <p:spPr>
          <a:xfrm>
            <a:off x="2895157" y="4724397"/>
            <a:ext cx="692439" cy="54091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Yatay Kaydırma 27"/>
          <p:cNvSpPr/>
          <p:nvPr/>
        </p:nvSpPr>
        <p:spPr>
          <a:xfrm>
            <a:off x="841810" y="5225591"/>
            <a:ext cx="4962257" cy="1415041"/>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711200">
              <a:lnSpc>
                <a:spcPct val="90000"/>
              </a:lnSpc>
              <a:spcBef>
                <a:spcPct val="0"/>
              </a:spcBef>
              <a:spcAft>
                <a:spcPct val="35000"/>
              </a:spcAft>
            </a:pPr>
            <a:r>
              <a:rPr lang="tr-TR" sz="2000" b="1" dirty="0">
                <a:solidFill>
                  <a:srgbClr val="002060"/>
                </a:solidFill>
              </a:rPr>
              <a:t>İşyerlerinin giriş kapısı önünde süreklilik arz edecek şekilde bulundurulmalıdır.</a:t>
            </a:r>
            <a:endParaRPr lang="tr-TR" sz="2000" b="1" dirty="0">
              <a:solidFill>
                <a:srgbClr val="002060"/>
              </a:solidFill>
              <a:latin typeface="Cambria" panose="02040503050406030204" pitchFamily="18" charset="0"/>
              <a:ea typeface="Cambria" panose="02040503050406030204" pitchFamily="18" charset="0"/>
            </a:endParaRPr>
          </a:p>
        </p:txBody>
      </p:sp>
      <p:sp>
        <p:nvSpPr>
          <p:cNvPr id="2" name="AutoShape 2" descr="Tabela &gt; fiyatları &gt; modelleri &gt; örnekleri &gt; ajansı &gt; cnc kesim | lazer  k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Tabela &gt; fiyatları &gt; modelleri &gt; örnekleri &gt; ajansı &gt; cnc kesim | lazer  kesi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sıvılaştır nişastasız kuşkulanılıp damatlığı ışıklı menü board makale  görmüyorum tencerec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7" name="Picture 7" descr="C:\Users\Acer\Desktop\Isikli-Pleksi-Menu-Tabelas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0648" y="2661984"/>
            <a:ext cx="5647388" cy="381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1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87588" y="189266"/>
            <a:ext cx="7416824" cy="396000"/>
          </a:xfrm>
        </p:spPr>
        <p:txBody>
          <a:bodyPr>
            <a:normAutofit fontScale="90000"/>
          </a:bodyPr>
          <a:lstStyle/>
          <a:p>
            <a:pPr algn="ctr"/>
            <a:r>
              <a:rPr lang="tr-TR" sz="3500" dirty="0">
                <a:solidFill>
                  <a:schemeClr val="bg1"/>
                </a:solidFill>
                <a:latin typeface="+mn-lt"/>
              </a:rPr>
              <a:t>KAPSAM</a:t>
            </a:r>
          </a:p>
        </p:txBody>
      </p:sp>
      <p:sp>
        <p:nvSpPr>
          <p:cNvPr id="3" name="Slayt Numarası Yer Tutucusu 2"/>
          <p:cNvSpPr>
            <a:spLocks noGrp="1"/>
          </p:cNvSpPr>
          <p:nvPr>
            <p:ph type="sldNum" sz="quarter" idx="12"/>
          </p:nvPr>
        </p:nvSpPr>
        <p:spPr>
          <a:xfrm>
            <a:off x="9333441" y="6492875"/>
            <a:ext cx="2743200" cy="365125"/>
          </a:xfrm>
        </p:spPr>
        <p:txBody>
          <a:bodyPr/>
          <a:lstStyle/>
          <a:p>
            <a:fld id="{1FF3AC0A-9232-4737-911F-7A5D540FD6F8}" type="slidenum">
              <a:rPr lang="tr-TR" smtClean="0"/>
              <a:t>5</a:t>
            </a:fld>
            <a:endParaRPr lang="tr-TR" dirty="0"/>
          </a:p>
        </p:txBody>
      </p:sp>
      <p:pic>
        <p:nvPicPr>
          <p:cNvPr id="35" name="Picture 6">
            <a:extLst>
              <a:ext uri="{FF2B5EF4-FFF2-40B4-BE49-F238E27FC236}">
                <a16:creationId xmlns:a16="http://schemas.microsoft.com/office/drawing/2014/main" id="{81DDA367-6AED-469E-AF56-5F7C5C5833E9}"/>
              </a:ext>
            </a:extLst>
          </p:cNvPr>
          <p:cNvPicPr>
            <a:picLocks/>
          </p:cNvPicPr>
          <p:nvPr/>
        </p:nvPicPr>
        <p:blipFill rotWithShape="1">
          <a:blip r:embed="rId3" cstate="print">
            <a:extLst>
              <a:ext uri="{28A0092B-C50C-407E-A947-70E740481C1C}">
                <a14:useLocalDpi xmlns:a14="http://schemas.microsoft.com/office/drawing/2010/main" val="0"/>
              </a:ext>
            </a:extLst>
          </a:blip>
          <a:srcRect t="49581" r="49602"/>
          <a:stretch/>
        </p:blipFill>
        <p:spPr>
          <a:xfrm>
            <a:off x="10962409" y="10975"/>
            <a:ext cx="1229591" cy="1287890"/>
          </a:xfrm>
          <a:prstGeom prst="rect">
            <a:avLst/>
          </a:prstGeom>
        </p:spPr>
      </p:pic>
      <p:sp>
        <p:nvSpPr>
          <p:cNvPr id="20" name="Yatay Kaydırma 19"/>
          <p:cNvSpPr/>
          <p:nvPr/>
        </p:nvSpPr>
        <p:spPr>
          <a:xfrm>
            <a:off x="2395470" y="10975"/>
            <a:ext cx="8566939" cy="1940199"/>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0000"/>
                </a:solidFill>
              </a:rPr>
              <a:t>Alışveriş Merkezleri </a:t>
            </a:r>
            <a:r>
              <a:rPr lang="tr-TR" sz="2000" b="1" dirty="0">
                <a:solidFill>
                  <a:srgbClr val="002060"/>
                </a:solidFill>
              </a:rPr>
              <a:t>gibi mekanlarda, Self-Servis şeklinde yiyecek ve içecek hizmeti verilen ve kendisine tahsis edilmiş oturma alanı bulunmayan ancak ortak bir servis alanında hizmet verilen işyerlerinin giriş kapısının önünde tarife ve fiyat listelerine yer verme yükümlülükleri </a:t>
            </a:r>
            <a:r>
              <a:rPr lang="tr-TR" sz="2000" b="1" dirty="0">
                <a:solidFill>
                  <a:srgbClr val="FF0000"/>
                </a:solidFill>
              </a:rPr>
              <a:t>bulunmamaktadır. </a:t>
            </a:r>
          </a:p>
        </p:txBody>
      </p:sp>
      <p:pic>
        <p:nvPicPr>
          <p:cNvPr id="6150" name="Picture 6" descr="ŞUBELER – Hmbrg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89" y="2095400"/>
            <a:ext cx="5602308" cy="443418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Özdilekpark İstanbu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739" y="2095399"/>
            <a:ext cx="5769734" cy="443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31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87588" y="189266"/>
            <a:ext cx="7416824" cy="396000"/>
          </a:xfrm>
        </p:spPr>
        <p:txBody>
          <a:bodyPr>
            <a:normAutofit fontScale="90000"/>
          </a:bodyPr>
          <a:lstStyle/>
          <a:p>
            <a:pPr algn="ctr"/>
            <a:r>
              <a:rPr lang="tr-TR" sz="3500" dirty="0">
                <a:solidFill>
                  <a:schemeClr val="bg1"/>
                </a:solidFill>
                <a:latin typeface="+mn-lt"/>
              </a:rPr>
              <a:t>KAPSAM</a:t>
            </a:r>
          </a:p>
        </p:txBody>
      </p:sp>
      <p:sp>
        <p:nvSpPr>
          <p:cNvPr id="3" name="Slayt Numarası Yer Tutucusu 2"/>
          <p:cNvSpPr>
            <a:spLocks noGrp="1"/>
          </p:cNvSpPr>
          <p:nvPr>
            <p:ph type="sldNum" sz="quarter" idx="12"/>
          </p:nvPr>
        </p:nvSpPr>
        <p:spPr>
          <a:xfrm>
            <a:off x="9265351" y="6492875"/>
            <a:ext cx="2743200" cy="365125"/>
          </a:xfrm>
        </p:spPr>
        <p:txBody>
          <a:bodyPr/>
          <a:lstStyle/>
          <a:p>
            <a:fld id="{1FF3AC0A-9232-4737-911F-7A5D540FD6F8}" type="slidenum">
              <a:rPr lang="tr-TR" smtClean="0"/>
              <a:t>6</a:t>
            </a:fld>
            <a:endParaRPr lang="tr-TR"/>
          </a:p>
        </p:txBody>
      </p:sp>
      <p:pic>
        <p:nvPicPr>
          <p:cNvPr id="35" name="Picture 6">
            <a:extLst>
              <a:ext uri="{FF2B5EF4-FFF2-40B4-BE49-F238E27FC236}">
                <a16:creationId xmlns:a16="http://schemas.microsoft.com/office/drawing/2014/main" id="{81DDA367-6AED-469E-AF56-5F7C5C5833E9}"/>
              </a:ext>
            </a:extLst>
          </p:cNvPr>
          <p:cNvPicPr>
            <a:picLocks/>
          </p:cNvPicPr>
          <p:nvPr/>
        </p:nvPicPr>
        <p:blipFill rotWithShape="1">
          <a:blip r:embed="rId3" cstate="print">
            <a:extLst>
              <a:ext uri="{28A0092B-C50C-407E-A947-70E740481C1C}">
                <a14:useLocalDpi xmlns:a14="http://schemas.microsoft.com/office/drawing/2010/main" val="0"/>
              </a:ext>
            </a:extLst>
          </a:blip>
          <a:srcRect t="49581" r="49602"/>
          <a:stretch/>
        </p:blipFill>
        <p:spPr>
          <a:xfrm>
            <a:off x="10962409" y="10975"/>
            <a:ext cx="1229591" cy="1287890"/>
          </a:xfrm>
          <a:prstGeom prst="rect">
            <a:avLst/>
          </a:prstGeom>
        </p:spPr>
      </p:pic>
      <p:sp>
        <p:nvSpPr>
          <p:cNvPr id="14" name="Yatay Kaydırma 13"/>
          <p:cNvSpPr/>
          <p:nvPr/>
        </p:nvSpPr>
        <p:spPr>
          <a:xfrm>
            <a:off x="2859110" y="125345"/>
            <a:ext cx="7817476" cy="1745735"/>
          </a:xfrm>
          <a:prstGeom prst="horizontalScrol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11200">
              <a:spcBef>
                <a:spcPct val="0"/>
              </a:spcBef>
            </a:pPr>
            <a:r>
              <a:rPr lang="tr-TR" sz="2000" b="1" dirty="0">
                <a:solidFill>
                  <a:schemeClr val="bg1"/>
                </a:solidFill>
                <a:latin typeface="Cambria" panose="02040503050406030204" pitchFamily="18" charset="0"/>
                <a:ea typeface="Cambria" panose="02040503050406030204" pitchFamily="18" charset="0"/>
              </a:rPr>
              <a:t>Tarife ve Fiyat Listeleri, Sipariş verilen ve Ödeme yapılan noktalarda tüketiciler tarafından kolaylıkla görünebilir ve okunabilir şekilde açıkça yer verilmiş olmalıdır.</a:t>
            </a:r>
          </a:p>
        </p:txBody>
      </p:sp>
      <p:sp>
        <p:nvSpPr>
          <p:cNvPr id="2" name="AutoShape 2" descr="E:\SUNUM\men%C3%BC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E:\SUNUM\men%C3%BC2.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7" descr="E:\SUNUM\men%C3%BC2.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6" name="Picture 8" descr="C:\Users\Acer\Desktop\Ekran Alıntısı.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034862"/>
            <a:ext cx="5603429" cy="452048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osto sandviçleri, wrapleri, salataları ve enfes kıvırcık patateslerini  lezzet severlerle buluşturan Arby's ve zengin eşsiz tavuk menüleriyle  Popeyes yeni restoranlarını Alanyum AVM'de hizmete sundu. - HABERLER |  ALANYUM AV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8980" y="2034862"/>
            <a:ext cx="5731099" cy="452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5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87588" y="189266"/>
            <a:ext cx="7416824" cy="396000"/>
          </a:xfrm>
        </p:spPr>
        <p:txBody>
          <a:bodyPr>
            <a:normAutofit fontScale="90000"/>
          </a:bodyPr>
          <a:lstStyle/>
          <a:p>
            <a:pPr algn="ctr"/>
            <a:r>
              <a:rPr lang="tr-TR" sz="3500" dirty="0">
                <a:solidFill>
                  <a:schemeClr val="bg1"/>
                </a:solidFill>
                <a:latin typeface="+mn-lt"/>
              </a:rPr>
              <a:t>KAPSAM</a:t>
            </a:r>
          </a:p>
        </p:txBody>
      </p:sp>
      <p:sp>
        <p:nvSpPr>
          <p:cNvPr id="3" name="Slayt Numarası Yer Tutucusu 2"/>
          <p:cNvSpPr>
            <a:spLocks noGrp="1"/>
          </p:cNvSpPr>
          <p:nvPr>
            <p:ph type="sldNum" sz="quarter" idx="12"/>
          </p:nvPr>
        </p:nvSpPr>
        <p:spPr>
          <a:xfrm>
            <a:off x="9250632" y="6492875"/>
            <a:ext cx="2743200" cy="365125"/>
          </a:xfrm>
        </p:spPr>
        <p:txBody>
          <a:bodyPr/>
          <a:lstStyle/>
          <a:p>
            <a:fld id="{1FF3AC0A-9232-4737-911F-7A5D540FD6F8}" type="slidenum">
              <a:rPr lang="tr-TR" smtClean="0"/>
              <a:t>7</a:t>
            </a:fld>
            <a:endParaRPr lang="tr-TR"/>
          </a:p>
        </p:txBody>
      </p:sp>
      <p:pic>
        <p:nvPicPr>
          <p:cNvPr id="35" name="Picture 6">
            <a:extLst>
              <a:ext uri="{FF2B5EF4-FFF2-40B4-BE49-F238E27FC236}">
                <a16:creationId xmlns:a16="http://schemas.microsoft.com/office/drawing/2014/main" id="{81DDA367-6AED-469E-AF56-5F7C5C5833E9}"/>
              </a:ext>
            </a:extLst>
          </p:cNvPr>
          <p:cNvPicPr>
            <a:picLocks/>
          </p:cNvPicPr>
          <p:nvPr/>
        </p:nvPicPr>
        <p:blipFill rotWithShape="1">
          <a:blip r:embed="rId3" cstate="print">
            <a:extLst>
              <a:ext uri="{28A0092B-C50C-407E-A947-70E740481C1C}">
                <a14:useLocalDpi xmlns:a14="http://schemas.microsoft.com/office/drawing/2010/main" val="0"/>
              </a:ext>
            </a:extLst>
          </a:blip>
          <a:srcRect t="49581" r="49602"/>
          <a:stretch/>
        </p:blipFill>
        <p:spPr>
          <a:xfrm>
            <a:off x="10962409" y="10975"/>
            <a:ext cx="1229591" cy="1287890"/>
          </a:xfrm>
          <a:prstGeom prst="rect">
            <a:avLst/>
          </a:prstGeom>
        </p:spPr>
      </p:pic>
      <p:sp>
        <p:nvSpPr>
          <p:cNvPr id="19" name="Yatay Kaydırma 18"/>
          <p:cNvSpPr/>
          <p:nvPr/>
        </p:nvSpPr>
        <p:spPr>
          <a:xfrm>
            <a:off x="2292439" y="10976"/>
            <a:ext cx="8512936" cy="2629194"/>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11200">
              <a:spcBef>
                <a:spcPct val="0"/>
              </a:spcBef>
            </a:pPr>
            <a:r>
              <a:rPr lang="tr-TR" sz="2000" b="1" dirty="0">
                <a:solidFill>
                  <a:schemeClr val="accent5">
                    <a:lumMod val="50000"/>
                  </a:schemeClr>
                </a:solidFill>
                <a:latin typeface="Cambria" panose="02040503050406030204" pitchFamily="18" charset="0"/>
                <a:ea typeface="Cambria" panose="02040503050406030204" pitchFamily="18" charset="0"/>
              </a:rPr>
              <a:t> Geleneksel olarak kendine ayrılmış mekanlarda masaya servis hizmeti sunulan işletmelerde tüketicilerin masaya oturmalarını müteakiben ve en geç sipariş verilinceye kadar tarife ve fiyat listelerinin hizmet sunulan masanın üstüne konulması  ve giriş kapıları önünde süreklilik arz edecek şekilde bulundurulması gerekmektedir.</a:t>
            </a:r>
            <a:endParaRPr lang="tr-TR" sz="2000" b="1" dirty="0">
              <a:solidFill>
                <a:srgbClr val="FF0000"/>
              </a:solidFill>
              <a:latin typeface="Cambria" panose="02040503050406030204" pitchFamily="18" charset="0"/>
              <a:ea typeface="Cambria" panose="02040503050406030204" pitchFamily="18" charset="0"/>
            </a:endParaRPr>
          </a:p>
        </p:txBody>
      </p:sp>
      <p:sp>
        <p:nvSpPr>
          <p:cNvPr id="2" name="AutoShape 4" descr="Menü Örnekleri: Ücretsiz &amp; Özelleştirilebilir Tasarımlar | Can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Menü Örnekleri: Ücretsiz &amp; Özelleştirilebilir Tasarımlar | Canv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12" descr="Menü Örnekleri: Ücretsiz &amp; Özelleştirilebilir Tasarımlar | Canv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14" descr="Menü Örnekleri: Ücretsiz &amp; Özelleştirilebilir Tasarımlar | Canv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0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3239" y="2506436"/>
            <a:ext cx="3257327" cy="408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17" descr="Lokanta Menüsü Örnekleri: Ücretsiz Şablonlar | Canv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10"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175" y="2773902"/>
            <a:ext cx="3696235" cy="381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0" descr="3. sayfa - Menü Örnekleri: Ücretsiz &amp; Özelleştirilebilir Tasarımlar | Canv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13"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6700" y="2506437"/>
            <a:ext cx="3490173" cy="408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56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87588" y="189266"/>
            <a:ext cx="7416824" cy="396000"/>
          </a:xfrm>
        </p:spPr>
        <p:txBody>
          <a:bodyPr>
            <a:normAutofit fontScale="90000"/>
          </a:bodyPr>
          <a:lstStyle/>
          <a:p>
            <a:pPr algn="ctr"/>
            <a:r>
              <a:rPr lang="tr-TR" sz="3500" dirty="0">
                <a:solidFill>
                  <a:schemeClr val="bg1"/>
                </a:solidFill>
                <a:latin typeface="+mn-lt"/>
              </a:rPr>
              <a:t>KAPSAM</a:t>
            </a:r>
          </a:p>
        </p:txBody>
      </p:sp>
      <p:sp>
        <p:nvSpPr>
          <p:cNvPr id="3" name="Slayt Numarası Yer Tutucusu 2"/>
          <p:cNvSpPr>
            <a:spLocks noGrp="1"/>
          </p:cNvSpPr>
          <p:nvPr>
            <p:ph type="sldNum" sz="quarter" idx="12"/>
          </p:nvPr>
        </p:nvSpPr>
        <p:spPr>
          <a:xfrm>
            <a:off x="9265351" y="6492875"/>
            <a:ext cx="2743200" cy="365125"/>
          </a:xfrm>
        </p:spPr>
        <p:txBody>
          <a:bodyPr/>
          <a:lstStyle/>
          <a:p>
            <a:fld id="{1FF3AC0A-9232-4737-911F-7A5D540FD6F8}" type="slidenum">
              <a:rPr lang="tr-TR" smtClean="0"/>
              <a:t>8</a:t>
            </a:fld>
            <a:endParaRPr lang="tr-TR"/>
          </a:p>
        </p:txBody>
      </p:sp>
      <p:pic>
        <p:nvPicPr>
          <p:cNvPr id="35" name="Picture 6">
            <a:extLst>
              <a:ext uri="{FF2B5EF4-FFF2-40B4-BE49-F238E27FC236}">
                <a16:creationId xmlns:a16="http://schemas.microsoft.com/office/drawing/2014/main" id="{81DDA367-6AED-469E-AF56-5F7C5C5833E9}"/>
              </a:ext>
            </a:extLst>
          </p:cNvPr>
          <p:cNvPicPr>
            <a:picLocks/>
          </p:cNvPicPr>
          <p:nvPr/>
        </p:nvPicPr>
        <p:blipFill rotWithShape="1">
          <a:blip r:embed="rId3" cstate="print">
            <a:extLst>
              <a:ext uri="{28A0092B-C50C-407E-A947-70E740481C1C}">
                <a14:useLocalDpi xmlns:a14="http://schemas.microsoft.com/office/drawing/2010/main" val="0"/>
              </a:ext>
            </a:extLst>
          </a:blip>
          <a:srcRect t="49581" r="49602"/>
          <a:stretch/>
        </p:blipFill>
        <p:spPr>
          <a:xfrm>
            <a:off x="10962409" y="10975"/>
            <a:ext cx="1229591" cy="1287890"/>
          </a:xfrm>
          <a:prstGeom prst="rect">
            <a:avLst/>
          </a:prstGeom>
        </p:spPr>
      </p:pic>
      <p:sp>
        <p:nvSpPr>
          <p:cNvPr id="5" name="Yatay Kaydırma 4"/>
          <p:cNvSpPr/>
          <p:nvPr/>
        </p:nvSpPr>
        <p:spPr>
          <a:xfrm>
            <a:off x="2395470" y="81314"/>
            <a:ext cx="8566939" cy="1668356"/>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accent2">
                    <a:lumMod val="75000"/>
                  </a:schemeClr>
                </a:solidFill>
              </a:rPr>
              <a:t>Masaya servis hizmeti sunulan işletmelerin müşteri kabulü yapılan birden fazla giriş kapısı olması durumunda ise tarife ve fiyat listelerine her bir giriş kapısı önünde ayrı ayrı yer verilmesi zorunludur.</a:t>
            </a:r>
          </a:p>
        </p:txBody>
      </p:sp>
      <p:pic>
        <p:nvPicPr>
          <p:cNvPr id="5122" name="Picture 2" descr="En Pahalı Yemek 15 Lira: Fiyat Listesiyle Sosyal Medyayı Sallayan  Sakarya'daki Lokanta - Yemek.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97" y="1969477"/>
            <a:ext cx="3822911" cy="45233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NDURMACI AYAKLI MENÜ TABELA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8253" y="1969477"/>
            <a:ext cx="3918714" cy="45233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YAYLI DUBALI PANO | İlbay Rekl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2405" y="1969477"/>
            <a:ext cx="3333750"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94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2387588" y="189266"/>
            <a:ext cx="7416824" cy="396000"/>
          </a:xfrm>
        </p:spPr>
        <p:txBody>
          <a:bodyPr>
            <a:normAutofit fontScale="90000"/>
          </a:bodyPr>
          <a:lstStyle/>
          <a:p>
            <a:pPr algn="ctr"/>
            <a:r>
              <a:rPr lang="tr-TR" sz="3500" dirty="0">
                <a:solidFill>
                  <a:schemeClr val="bg1"/>
                </a:solidFill>
                <a:latin typeface="+mn-lt"/>
              </a:rPr>
              <a:t>KAPSAM</a:t>
            </a:r>
          </a:p>
        </p:txBody>
      </p:sp>
      <p:sp>
        <p:nvSpPr>
          <p:cNvPr id="3" name="Slayt Numarası Yer Tutucusu 2"/>
          <p:cNvSpPr>
            <a:spLocks noGrp="1"/>
          </p:cNvSpPr>
          <p:nvPr>
            <p:ph type="sldNum" sz="quarter" idx="12"/>
          </p:nvPr>
        </p:nvSpPr>
        <p:spPr>
          <a:xfrm>
            <a:off x="9324753" y="6468484"/>
            <a:ext cx="2743200" cy="365125"/>
          </a:xfrm>
        </p:spPr>
        <p:txBody>
          <a:bodyPr/>
          <a:lstStyle/>
          <a:p>
            <a:fld id="{1FF3AC0A-9232-4737-911F-7A5D540FD6F8}" type="slidenum">
              <a:rPr lang="tr-TR" smtClean="0"/>
              <a:t>9</a:t>
            </a:fld>
            <a:endParaRPr lang="tr-TR"/>
          </a:p>
        </p:txBody>
      </p:sp>
      <p:pic>
        <p:nvPicPr>
          <p:cNvPr id="35" name="Picture 6">
            <a:extLst>
              <a:ext uri="{FF2B5EF4-FFF2-40B4-BE49-F238E27FC236}">
                <a16:creationId xmlns:a16="http://schemas.microsoft.com/office/drawing/2014/main" id="{81DDA367-6AED-469E-AF56-5F7C5C5833E9}"/>
              </a:ext>
            </a:extLst>
          </p:cNvPr>
          <p:cNvPicPr>
            <a:picLocks/>
          </p:cNvPicPr>
          <p:nvPr/>
        </p:nvPicPr>
        <p:blipFill rotWithShape="1">
          <a:blip r:embed="rId3" cstate="print">
            <a:extLst>
              <a:ext uri="{28A0092B-C50C-407E-A947-70E740481C1C}">
                <a14:useLocalDpi xmlns:a14="http://schemas.microsoft.com/office/drawing/2010/main" val="0"/>
              </a:ext>
            </a:extLst>
          </a:blip>
          <a:srcRect t="49581" r="49602"/>
          <a:stretch/>
        </p:blipFill>
        <p:spPr>
          <a:xfrm>
            <a:off x="10962409" y="10975"/>
            <a:ext cx="1229591" cy="1287890"/>
          </a:xfrm>
          <a:prstGeom prst="rect">
            <a:avLst/>
          </a:prstGeom>
        </p:spPr>
      </p:pic>
      <p:sp>
        <p:nvSpPr>
          <p:cNvPr id="5" name="AutoShape 4" descr="İçişleri genelgesi son dakika: Online alışveriş yasak m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 name="Dikey Kaydırma 18"/>
          <p:cNvSpPr/>
          <p:nvPr/>
        </p:nvSpPr>
        <p:spPr>
          <a:xfrm>
            <a:off x="2387588" y="189266"/>
            <a:ext cx="8778643" cy="1815380"/>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accent1">
                    <a:lumMod val="75000"/>
                  </a:schemeClr>
                </a:solidFill>
              </a:rPr>
              <a:t>Teknolojinin getirdiği yenilikler doğrultusunda  </a:t>
            </a:r>
            <a:r>
              <a:rPr lang="tr-TR" sz="2000" b="1" dirty="0" err="1">
                <a:solidFill>
                  <a:schemeClr val="accent1">
                    <a:lumMod val="75000"/>
                  </a:schemeClr>
                </a:solidFill>
              </a:rPr>
              <a:t>Digital</a:t>
            </a:r>
            <a:r>
              <a:rPr lang="tr-TR" sz="2000" b="1" dirty="0">
                <a:solidFill>
                  <a:schemeClr val="accent1">
                    <a:lumMod val="75000"/>
                  </a:schemeClr>
                </a:solidFill>
              </a:rPr>
              <a:t> aygıtların kullanımının yaygınlaşmasıyla, bazı işletmeler tarafından uygulanan sadece </a:t>
            </a:r>
            <a:r>
              <a:rPr lang="tr-TR" sz="2000" b="1" dirty="0">
                <a:solidFill>
                  <a:srgbClr val="C00000"/>
                </a:solidFill>
              </a:rPr>
              <a:t>QR kodu </a:t>
            </a:r>
            <a:r>
              <a:rPr lang="tr-TR" sz="2000" b="1" dirty="0">
                <a:solidFill>
                  <a:schemeClr val="accent1">
                    <a:lumMod val="75000"/>
                  </a:schemeClr>
                </a:solidFill>
              </a:rPr>
              <a:t>okutulması marifetiyle menü görüntülenmesi suretiyle tarife ve fiyat listelerinin ulaşılabilir olması Yönetmelikteki zorunluluğu karşılamadığı değerlendirildiğinden </a:t>
            </a:r>
            <a:r>
              <a:rPr lang="tr-TR" sz="2000" b="1" dirty="0">
                <a:solidFill>
                  <a:srgbClr val="C00000"/>
                </a:solidFill>
              </a:rPr>
              <a:t>tek başına yeterli olmamaktadır.  </a:t>
            </a: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76" y="2397210"/>
            <a:ext cx="5121644" cy="4071274"/>
          </a:xfrm>
          <a:prstGeom prst="rect">
            <a:avLst/>
          </a:prstGeom>
        </p:spPr>
      </p:pic>
      <p:pic>
        <p:nvPicPr>
          <p:cNvPr id="6146" name="Picture 2" descr="Masa Menüsü | İç Mimarlı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5292" y="2397210"/>
            <a:ext cx="5205045" cy="407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48890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caret Bakanlığ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caret Bakanlığı" id="{0D5D04B3-DF9C-42E3-9B53-3F6793FC8FFD}" vid="{68EF160B-E5F7-4055-821F-F4360687A81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2616</TotalTime>
  <Words>939</Words>
  <Application>Microsoft Office PowerPoint</Application>
  <PresentationFormat>Geniş ekran</PresentationFormat>
  <Paragraphs>72</Paragraphs>
  <Slides>11</Slides>
  <Notes>11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11</vt:i4>
      </vt:variant>
    </vt:vector>
  </HeadingPairs>
  <TitlesOfParts>
    <vt:vector size="19" baseType="lpstr">
      <vt:lpstr>Arial</vt:lpstr>
      <vt:lpstr>Arial Black</vt:lpstr>
      <vt:lpstr>Calibri</vt:lpstr>
      <vt:lpstr>Calibri Light</vt:lpstr>
      <vt:lpstr>Cambria</vt:lpstr>
      <vt:lpstr>Times New Roman</vt:lpstr>
      <vt:lpstr>Ofis Teması</vt:lpstr>
      <vt:lpstr>Ticaret Bakanlığı</vt:lpstr>
      <vt:lpstr>PowerPoint Sunusu</vt:lpstr>
      <vt:lpstr>KAPSAM</vt:lpstr>
      <vt:lpstr>KAPSAM</vt:lpstr>
      <vt:lpstr>KAPSAM</vt:lpstr>
      <vt:lpstr>KAPSAM</vt:lpstr>
      <vt:lpstr>KAPSAM</vt:lpstr>
      <vt:lpstr>KAPSAM</vt:lpstr>
      <vt:lpstr>KAPSAM</vt:lpstr>
      <vt:lpstr>KAPSAM</vt:lpstr>
      <vt:lpstr>KAPSAM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Çiğdem Sayın Karaca</dc:creator>
  <cp:lastModifiedBy>Zehra Demir</cp:lastModifiedBy>
  <cp:revision>270</cp:revision>
  <dcterms:created xsi:type="dcterms:W3CDTF">2022-06-13T06:58:21Z</dcterms:created>
  <dcterms:modified xsi:type="dcterms:W3CDTF">2023-12-27T13:40:37Z</dcterms:modified>
</cp:coreProperties>
</file>